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70" r:id="rId5"/>
    <p:sldId id="272" r:id="rId6"/>
    <p:sldId id="276" r:id="rId7"/>
    <p:sldId id="277" r:id="rId8"/>
    <p:sldId id="278" r:id="rId9"/>
    <p:sldId id="288" r:id="rId10"/>
    <p:sldId id="279" r:id="rId11"/>
    <p:sldId id="289" r:id="rId12"/>
    <p:sldId id="274" r:id="rId13"/>
    <p:sldId id="281" r:id="rId14"/>
    <p:sldId id="275" r:id="rId15"/>
    <p:sldId id="273" r:id="rId16"/>
    <p:sldId id="280" r:id="rId17"/>
    <p:sldId id="287" r:id="rId18"/>
    <p:sldId id="269" r:id="rId19"/>
    <p:sldId id="282" r:id="rId20"/>
    <p:sldId id="284" r:id="rId21"/>
    <p:sldId id="283" r:id="rId22"/>
    <p:sldId id="285" r:id="rId23"/>
    <p:sldId id="286" r:id="rId24"/>
    <p:sldId id="26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EFF"/>
    <a:srgbClr val="0033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 autoAdjust="0"/>
    <p:restoredTop sz="94830" autoAdjust="0"/>
  </p:normalViewPr>
  <p:slideViewPr>
    <p:cSldViewPr snapToGrid="0">
      <p:cViewPr varScale="1">
        <p:scale>
          <a:sx n="121" d="100"/>
          <a:sy n="121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032FE-947E-304F-AB16-C221BC537455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1680459-39F3-F44B-A805-D8C1D76544D4}">
      <dgm:prSet phldrT="[文本]"/>
      <dgm:spPr/>
      <dgm:t>
        <a:bodyPr/>
        <a:lstStyle/>
        <a:p>
          <a:r>
            <a:rPr lang="zh-CN" altLang="en-US" dirty="0"/>
            <a:t>管理集群</a:t>
          </a:r>
        </a:p>
      </dgm:t>
    </dgm:pt>
    <dgm:pt modelId="{77200D61-B97C-7E4F-91C3-73F5040BA351}" type="parTrans" cxnId="{4789E95E-D324-D346-8701-224003407F2F}">
      <dgm:prSet/>
      <dgm:spPr/>
      <dgm:t>
        <a:bodyPr/>
        <a:lstStyle/>
        <a:p>
          <a:endParaRPr lang="zh-CN" altLang="en-US"/>
        </a:p>
      </dgm:t>
    </dgm:pt>
    <dgm:pt modelId="{2BCFC29A-DDB9-454E-92DF-52F63E152FA3}" type="sibTrans" cxnId="{4789E95E-D324-D346-8701-224003407F2F}">
      <dgm:prSet/>
      <dgm:spPr/>
      <dgm:t>
        <a:bodyPr/>
        <a:lstStyle/>
        <a:p>
          <a:endParaRPr lang="zh-CN" altLang="en-US"/>
        </a:p>
      </dgm:t>
    </dgm:pt>
    <dgm:pt modelId="{42AD657B-68E6-1E4A-A53A-8F3841A8CED4}">
      <dgm:prSet phldrT="[文本]"/>
      <dgm:spPr/>
      <dgm:t>
        <a:bodyPr/>
        <a:lstStyle/>
        <a:p>
          <a:r>
            <a:rPr lang="zh-CN" altLang="en-US" dirty="0"/>
            <a:t>业务集群</a:t>
          </a:r>
        </a:p>
      </dgm:t>
    </dgm:pt>
    <dgm:pt modelId="{E622C510-39DB-0347-A2A5-0897CE78F22B}" type="parTrans" cxnId="{8F5221B1-F442-CB40-8809-9CD9A9EFA756}">
      <dgm:prSet/>
      <dgm:spPr/>
      <dgm:t>
        <a:bodyPr/>
        <a:lstStyle/>
        <a:p>
          <a:endParaRPr lang="zh-CN" altLang="en-US"/>
        </a:p>
      </dgm:t>
    </dgm:pt>
    <dgm:pt modelId="{2AA22CD9-5507-4441-95B5-CD90C891240A}" type="sibTrans" cxnId="{8F5221B1-F442-CB40-8809-9CD9A9EFA756}">
      <dgm:prSet/>
      <dgm:spPr/>
      <dgm:t>
        <a:bodyPr/>
        <a:lstStyle/>
        <a:p>
          <a:endParaRPr lang="zh-CN" altLang="en-US"/>
        </a:p>
      </dgm:t>
    </dgm:pt>
    <dgm:pt modelId="{404CBFF7-C7CF-D748-851F-B2BA59D9A584}">
      <dgm:prSet phldrT="[文本]"/>
      <dgm:spPr/>
      <dgm:t>
        <a:bodyPr/>
        <a:lstStyle/>
        <a:p>
          <a:r>
            <a:rPr lang="zh-CN" altLang="en-US" dirty="0"/>
            <a:t>运行客户应用</a:t>
          </a:r>
        </a:p>
      </dgm:t>
    </dgm:pt>
    <dgm:pt modelId="{1142B595-69EE-5C48-B992-7DCE87BFF8D1}" type="sibTrans" cxnId="{6D5B304A-723B-BA49-BED3-5E693BF87290}">
      <dgm:prSet/>
      <dgm:spPr/>
      <dgm:t>
        <a:bodyPr/>
        <a:lstStyle/>
        <a:p>
          <a:endParaRPr lang="zh-CN" altLang="en-US"/>
        </a:p>
      </dgm:t>
    </dgm:pt>
    <dgm:pt modelId="{0AF20028-6073-7E48-BA24-9512551D5265}" type="parTrans" cxnId="{6D5B304A-723B-BA49-BED3-5E693BF87290}">
      <dgm:prSet/>
      <dgm:spPr/>
      <dgm:t>
        <a:bodyPr/>
        <a:lstStyle/>
        <a:p>
          <a:endParaRPr lang="zh-CN" altLang="en-US"/>
        </a:p>
      </dgm:t>
    </dgm:pt>
    <dgm:pt modelId="{0889A3F2-02C1-9C42-ABBF-D1514E7196BF}">
      <dgm:prSet phldrT="[文本]"/>
      <dgm:spPr/>
      <dgm:t>
        <a:bodyPr/>
        <a:lstStyle/>
        <a:p>
          <a:r>
            <a:rPr lang="zh-CN" altLang="en-US" dirty="0"/>
            <a:t>负责部署</a:t>
          </a:r>
          <a:r>
            <a:rPr lang="en-US" altLang="zh-CN" dirty="0"/>
            <a:t>&amp;</a:t>
          </a:r>
          <a:r>
            <a:rPr lang="zh-CN" altLang="en-US" dirty="0"/>
            <a:t>管理业务集群</a:t>
          </a:r>
        </a:p>
      </dgm:t>
    </dgm:pt>
    <dgm:pt modelId="{3E444FE6-2AD0-1044-BED5-E44C5726A5F9}" type="sibTrans" cxnId="{0475008F-76F9-5D4E-9CAB-5DB96587DA46}">
      <dgm:prSet/>
      <dgm:spPr/>
      <dgm:t>
        <a:bodyPr/>
        <a:lstStyle/>
        <a:p>
          <a:endParaRPr lang="zh-CN" altLang="en-US"/>
        </a:p>
      </dgm:t>
    </dgm:pt>
    <dgm:pt modelId="{DDCCEB68-0974-9845-A9A5-D6CB44BCA919}" type="parTrans" cxnId="{0475008F-76F9-5D4E-9CAB-5DB96587DA46}">
      <dgm:prSet/>
      <dgm:spPr/>
      <dgm:t>
        <a:bodyPr/>
        <a:lstStyle/>
        <a:p>
          <a:endParaRPr lang="zh-CN" altLang="en-US"/>
        </a:p>
      </dgm:t>
    </dgm:pt>
    <dgm:pt modelId="{3334D785-95AC-2D47-8C25-709BD734CABE}">
      <dgm:prSet phldrT="[文本]"/>
      <dgm:spPr/>
      <dgm:t>
        <a:bodyPr/>
        <a:lstStyle/>
        <a:p>
          <a:r>
            <a:rPr lang="zh-CN" altLang="en-US" dirty="0"/>
            <a:t>组件可管控</a:t>
          </a:r>
        </a:p>
      </dgm:t>
    </dgm:pt>
    <dgm:pt modelId="{3924C488-83E3-9D4E-861E-974309B99432}" type="parTrans" cxnId="{F048DCD9-8233-C647-90C7-A4078DDE1B23}">
      <dgm:prSet/>
      <dgm:spPr/>
      <dgm:t>
        <a:bodyPr/>
        <a:lstStyle/>
        <a:p>
          <a:endParaRPr lang="zh-CN" altLang="en-US"/>
        </a:p>
      </dgm:t>
    </dgm:pt>
    <dgm:pt modelId="{08689B8A-E640-6242-8814-E1C23D2A1BC3}" type="sibTrans" cxnId="{F048DCD9-8233-C647-90C7-A4078DDE1B23}">
      <dgm:prSet/>
      <dgm:spPr/>
      <dgm:t>
        <a:bodyPr/>
        <a:lstStyle/>
        <a:p>
          <a:endParaRPr lang="zh-CN" altLang="en-US"/>
        </a:p>
      </dgm:t>
    </dgm:pt>
    <dgm:pt modelId="{D392C264-4406-9942-BB7B-DA0E03AE908D}">
      <dgm:prSet phldrT="[文本]"/>
      <dgm:spPr/>
      <dgm:t>
        <a:bodyPr/>
        <a:lstStyle/>
        <a:p>
          <a:r>
            <a:rPr lang="zh-CN" altLang="en-US" dirty="0"/>
            <a:t>组件不可管控</a:t>
          </a:r>
        </a:p>
      </dgm:t>
    </dgm:pt>
    <dgm:pt modelId="{24998D0E-E153-6B45-975D-C0CD5EB99F36}" type="parTrans" cxnId="{33967B6E-88D3-8F48-8542-4865FFAE03D0}">
      <dgm:prSet/>
      <dgm:spPr/>
      <dgm:t>
        <a:bodyPr/>
        <a:lstStyle/>
        <a:p>
          <a:endParaRPr lang="zh-CN" altLang="en-US"/>
        </a:p>
      </dgm:t>
    </dgm:pt>
    <dgm:pt modelId="{18947288-4AA5-6042-8E35-68DE33B4244A}" type="sibTrans" cxnId="{33967B6E-88D3-8F48-8542-4865FFAE03D0}">
      <dgm:prSet/>
      <dgm:spPr/>
      <dgm:t>
        <a:bodyPr/>
        <a:lstStyle/>
        <a:p>
          <a:endParaRPr lang="zh-CN" altLang="en-US"/>
        </a:p>
      </dgm:t>
    </dgm:pt>
    <dgm:pt modelId="{ADFF2FE7-CEB9-8248-89E3-86256A982FDA}" type="pres">
      <dgm:prSet presAssocID="{BA5032FE-947E-304F-AB16-C221BC537455}" presName="linear" presStyleCnt="0">
        <dgm:presLayoutVars>
          <dgm:dir/>
          <dgm:resizeHandles val="exact"/>
        </dgm:presLayoutVars>
      </dgm:prSet>
      <dgm:spPr/>
    </dgm:pt>
    <dgm:pt modelId="{9F090DCD-3029-D741-AD66-C2309BE23ED1}" type="pres">
      <dgm:prSet presAssocID="{E1680459-39F3-F44B-A805-D8C1D76544D4}" presName="comp" presStyleCnt="0"/>
      <dgm:spPr/>
    </dgm:pt>
    <dgm:pt modelId="{9A8597F5-C646-D243-969E-74B4CA4CFB0D}" type="pres">
      <dgm:prSet presAssocID="{E1680459-39F3-F44B-A805-D8C1D76544D4}" presName="box" presStyleLbl="node1" presStyleIdx="0" presStyleCnt="2" custLinFactNeighborY="1342"/>
      <dgm:spPr/>
    </dgm:pt>
    <dgm:pt modelId="{B469441F-2F94-1B44-BC79-43824926F165}" type="pres">
      <dgm:prSet presAssocID="{E1680459-39F3-F44B-A805-D8C1D76544D4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8DC567ED-D7D4-C148-9C8B-41EB48753583}" type="pres">
      <dgm:prSet presAssocID="{E1680459-39F3-F44B-A805-D8C1D76544D4}" presName="text" presStyleLbl="node1" presStyleIdx="0" presStyleCnt="2">
        <dgm:presLayoutVars>
          <dgm:bulletEnabled val="1"/>
        </dgm:presLayoutVars>
      </dgm:prSet>
      <dgm:spPr/>
    </dgm:pt>
    <dgm:pt modelId="{A2A60C56-4DDE-654E-A5EE-DC0600F1563B}" type="pres">
      <dgm:prSet presAssocID="{2BCFC29A-DDB9-454E-92DF-52F63E152FA3}" presName="spacer" presStyleCnt="0"/>
      <dgm:spPr/>
    </dgm:pt>
    <dgm:pt modelId="{4247A531-3572-BB4F-A5FA-1F1DB3454120}" type="pres">
      <dgm:prSet presAssocID="{42AD657B-68E6-1E4A-A53A-8F3841A8CED4}" presName="comp" presStyleCnt="0"/>
      <dgm:spPr/>
    </dgm:pt>
    <dgm:pt modelId="{70E3BC8D-A400-4645-9863-046E7C20ECF9}" type="pres">
      <dgm:prSet presAssocID="{42AD657B-68E6-1E4A-A53A-8F3841A8CED4}" presName="box" presStyleLbl="node1" presStyleIdx="1" presStyleCnt="2"/>
      <dgm:spPr/>
    </dgm:pt>
    <dgm:pt modelId="{046A842E-BF67-6B4C-A21D-38D8886F89B2}" type="pres">
      <dgm:prSet presAssocID="{42AD657B-68E6-1E4A-A53A-8F3841A8CED4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ACE0C98F-6C9A-F344-A403-ECB0A239565F}" type="pres">
      <dgm:prSet presAssocID="{42AD657B-68E6-1E4A-A53A-8F3841A8CED4}" presName="text" presStyleLbl="node1" presStyleIdx="1" presStyleCnt="2">
        <dgm:presLayoutVars>
          <dgm:bulletEnabled val="1"/>
        </dgm:presLayoutVars>
      </dgm:prSet>
      <dgm:spPr/>
    </dgm:pt>
  </dgm:ptLst>
  <dgm:cxnLst>
    <dgm:cxn modelId="{B406DF06-2B42-8C46-B6F0-B96F9394F41F}" type="presOf" srcId="{E1680459-39F3-F44B-A805-D8C1D76544D4}" destId="{8DC567ED-D7D4-C148-9C8B-41EB48753583}" srcOrd="1" destOrd="0" presId="urn:microsoft.com/office/officeart/2005/8/layout/vList4"/>
    <dgm:cxn modelId="{245A622C-4859-5B44-978C-D3AF6E54E554}" type="presOf" srcId="{404CBFF7-C7CF-D748-851F-B2BA59D9A584}" destId="{ACE0C98F-6C9A-F344-A403-ECB0A239565F}" srcOrd="1" destOrd="1" presId="urn:microsoft.com/office/officeart/2005/8/layout/vList4"/>
    <dgm:cxn modelId="{F015592E-CB79-984E-BFDD-E7C608B5E585}" type="presOf" srcId="{D392C264-4406-9942-BB7B-DA0E03AE908D}" destId="{ACE0C98F-6C9A-F344-A403-ECB0A239565F}" srcOrd="1" destOrd="2" presId="urn:microsoft.com/office/officeart/2005/8/layout/vList4"/>
    <dgm:cxn modelId="{6D5B304A-723B-BA49-BED3-5E693BF87290}" srcId="{42AD657B-68E6-1E4A-A53A-8F3841A8CED4}" destId="{404CBFF7-C7CF-D748-851F-B2BA59D9A584}" srcOrd="0" destOrd="0" parTransId="{0AF20028-6073-7E48-BA24-9512551D5265}" sibTransId="{1142B595-69EE-5C48-B992-7DCE87BFF8D1}"/>
    <dgm:cxn modelId="{DC83A34F-14D3-C847-8C07-7EF5B65A7072}" type="presOf" srcId="{404CBFF7-C7CF-D748-851F-B2BA59D9A584}" destId="{70E3BC8D-A400-4645-9863-046E7C20ECF9}" srcOrd="0" destOrd="1" presId="urn:microsoft.com/office/officeart/2005/8/layout/vList4"/>
    <dgm:cxn modelId="{9A79C84F-E094-5B42-A8AE-B65F52AB3D00}" type="presOf" srcId="{0889A3F2-02C1-9C42-ABBF-D1514E7196BF}" destId="{9A8597F5-C646-D243-969E-74B4CA4CFB0D}" srcOrd="0" destOrd="1" presId="urn:microsoft.com/office/officeart/2005/8/layout/vList4"/>
    <dgm:cxn modelId="{2AE93459-BF2B-9D49-A518-3CFCBFD957CF}" type="presOf" srcId="{42AD657B-68E6-1E4A-A53A-8F3841A8CED4}" destId="{ACE0C98F-6C9A-F344-A403-ECB0A239565F}" srcOrd="1" destOrd="0" presId="urn:microsoft.com/office/officeart/2005/8/layout/vList4"/>
    <dgm:cxn modelId="{4789E95E-D324-D346-8701-224003407F2F}" srcId="{BA5032FE-947E-304F-AB16-C221BC537455}" destId="{E1680459-39F3-F44B-A805-D8C1D76544D4}" srcOrd="0" destOrd="0" parTransId="{77200D61-B97C-7E4F-91C3-73F5040BA351}" sibTransId="{2BCFC29A-DDB9-454E-92DF-52F63E152FA3}"/>
    <dgm:cxn modelId="{2AC08E6C-92BF-0C42-B855-5A5A63F6B251}" type="presOf" srcId="{3334D785-95AC-2D47-8C25-709BD734CABE}" destId="{8DC567ED-D7D4-C148-9C8B-41EB48753583}" srcOrd="1" destOrd="2" presId="urn:microsoft.com/office/officeart/2005/8/layout/vList4"/>
    <dgm:cxn modelId="{93809D6D-20B6-1340-A200-92111DDE540F}" type="presOf" srcId="{0889A3F2-02C1-9C42-ABBF-D1514E7196BF}" destId="{8DC567ED-D7D4-C148-9C8B-41EB48753583}" srcOrd="1" destOrd="1" presId="urn:microsoft.com/office/officeart/2005/8/layout/vList4"/>
    <dgm:cxn modelId="{33967B6E-88D3-8F48-8542-4865FFAE03D0}" srcId="{42AD657B-68E6-1E4A-A53A-8F3841A8CED4}" destId="{D392C264-4406-9942-BB7B-DA0E03AE908D}" srcOrd="1" destOrd="0" parTransId="{24998D0E-E153-6B45-975D-C0CD5EB99F36}" sibTransId="{18947288-4AA5-6042-8E35-68DE33B4244A}"/>
    <dgm:cxn modelId="{D42D7981-68F0-C54C-81F9-D2A03FDB067F}" type="presOf" srcId="{E1680459-39F3-F44B-A805-D8C1D76544D4}" destId="{9A8597F5-C646-D243-969E-74B4CA4CFB0D}" srcOrd="0" destOrd="0" presId="urn:microsoft.com/office/officeart/2005/8/layout/vList4"/>
    <dgm:cxn modelId="{DEF7388E-B121-ED47-9A22-D2AD8168C5F3}" type="presOf" srcId="{D392C264-4406-9942-BB7B-DA0E03AE908D}" destId="{70E3BC8D-A400-4645-9863-046E7C20ECF9}" srcOrd="0" destOrd="2" presId="urn:microsoft.com/office/officeart/2005/8/layout/vList4"/>
    <dgm:cxn modelId="{0475008F-76F9-5D4E-9CAB-5DB96587DA46}" srcId="{E1680459-39F3-F44B-A805-D8C1D76544D4}" destId="{0889A3F2-02C1-9C42-ABBF-D1514E7196BF}" srcOrd="0" destOrd="0" parTransId="{DDCCEB68-0974-9845-A9A5-D6CB44BCA919}" sibTransId="{3E444FE6-2AD0-1044-BED5-E44C5726A5F9}"/>
    <dgm:cxn modelId="{DFD46B94-7126-0645-9A15-19C1A356CBC4}" type="presOf" srcId="{42AD657B-68E6-1E4A-A53A-8F3841A8CED4}" destId="{70E3BC8D-A400-4645-9863-046E7C20ECF9}" srcOrd="0" destOrd="0" presId="urn:microsoft.com/office/officeart/2005/8/layout/vList4"/>
    <dgm:cxn modelId="{8F5221B1-F442-CB40-8809-9CD9A9EFA756}" srcId="{BA5032FE-947E-304F-AB16-C221BC537455}" destId="{42AD657B-68E6-1E4A-A53A-8F3841A8CED4}" srcOrd="1" destOrd="0" parTransId="{E622C510-39DB-0347-A2A5-0897CE78F22B}" sibTransId="{2AA22CD9-5507-4441-95B5-CD90C891240A}"/>
    <dgm:cxn modelId="{1BC7DDC8-13A0-A44C-A24F-028773089F08}" type="presOf" srcId="{BA5032FE-947E-304F-AB16-C221BC537455}" destId="{ADFF2FE7-CEB9-8248-89E3-86256A982FDA}" srcOrd="0" destOrd="0" presId="urn:microsoft.com/office/officeart/2005/8/layout/vList4"/>
    <dgm:cxn modelId="{F048DCD9-8233-C647-90C7-A4078DDE1B23}" srcId="{E1680459-39F3-F44B-A805-D8C1D76544D4}" destId="{3334D785-95AC-2D47-8C25-709BD734CABE}" srcOrd="1" destOrd="0" parTransId="{3924C488-83E3-9D4E-861E-974309B99432}" sibTransId="{08689B8A-E640-6242-8814-E1C23D2A1BC3}"/>
    <dgm:cxn modelId="{EAAE63E2-8258-894F-8AD3-A151D2D2C63D}" type="presOf" srcId="{3334D785-95AC-2D47-8C25-709BD734CABE}" destId="{9A8597F5-C646-D243-969E-74B4CA4CFB0D}" srcOrd="0" destOrd="2" presId="urn:microsoft.com/office/officeart/2005/8/layout/vList4"/>
    <dgm:cxn modelId="{394A6B33-A897-B040-8956-8B14E6A1179D}" type="presParOf" srcId="{ADFF2FE7-CEB9-8248-89E3-86256A982FDA}" destId="{9F090DCD-3029-D741-AD66-C2309BE23ED1}" srcOrd="0" destOrd="0" presId="urn:microsoft.com/office/officeart/2005/8/layout/vList4"/>
    <dgm:cxn modelId="{FC82C27C-56A1-4C4D-B0DF-038F0D948295}" type="presParOf" srcId="{9F090DCD-3029-D741-AD66-C2309BE23ED1}" destId="{9A8597F5-C646-D243-969E-74B4CA4CFB0D}" srcOrd="0" destOrd="0" presId="urn:microsoft.com/office/officeart/2005/8/layout/vList4"/>
    <dgm:cxn modelId="{F8E94460-0BB7-BD46-A6D9-20ECD73E4A93}" type="presParOf" srcId="{9F090DCD-3029-D741-AD66-C2309BE23ED1}" destId="{B469441F-2F94-1B44-BC79-43824926F165}" srcOrd="1" destOrd="0" presId="urn:microsoft.com/office/officeart/2005/8/layout/vList4"/>
    <dgm:cxn modelId="{EFB56B8F-57D9-3147-8CA2-1643542361BA}" type="presParOf" srcId="{9F090DCD-3029-D741-AD66-C2309BE23ED1}" destId="{8DC567ED-D7D4-C148-9C8B-41EB48753583}" srcOrd="2" destOrd="0" presId="urn:microsoft.com/office/officeart/2005/8/layout/vList4"/>
    <dgm:cxn modelId="{F3B47C47-9234-434E-9E99-210182710C2A}" type="presParOf" srcId="{ADFF2FE7-CEB9-8248-89E3-86256A982FDA}" destId="{A2A60C56-4DDE-654E-A5EE-DC0600F1563B}" srcOrd="1" destOrd="0" presId="urn:microsoft.com/office/officeart/2005/8/layout/vList4"/>
    <dgm:cxn modelId="{55354ED9-E468-9D44-9AF6-A39C76F46C4A}" type="presParOf" srcId="{ADFF2FE7-CEB9-8248-89E3-86256A982FDA}" destId="{4247A531-3572-BB4F-A5FA-1F1DB3454120}" srcOrd="2" destOrd="0" presId="urn:microsoft.com/office/officeart/2005/8/layout/vList4"/>
    <dgm:cxn modelId="{04762DE4-7EAC-6343-BC7E-95D3969CDCDF}" type="presParOf" srcId="{4247A531-3572-BB4F-A5FA-1F1DB3454120}" destId="{70E3BC8D-A400-4645-9863-046E7C20ECF9}" srcOrd="0" destOrd="0" presId="urn:microsoft.com/office/officeart/2005/8/layout/vList4"/>
    <dgm:cxn modelId="{0297F8CB-501C-6F41-90EF-F4859740690D}" type="presParOf" srcId="{4247A531-3572-BB4F-A5FA-1F1DB3454120}" destId="{046A842E-BF67-6B4C-A21D-38D8886F89B2}" srcOrd="1" destOrd="0" presId="urn:microsoft.com/office/officeart/2005/8/layout/vList4"/>
    <dgm:cxn modelId="{079CB3E8-F5AC-1945-8355-1AF243FD2158}" type="presParOf" srcId="{4247A531-3572-BB4F-A5FA-1F1DB3454120}" destId="{ACE0C98F-6C9A-F344-A403-ECB0A239565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597F5-C646-D243-969E-74B4CA4CFB0D}">
      <dsp:nvSpPr>
        <dsp:cNvPr id="0" name=""/>
        <dsp:cNvSpPr/>
      </dsp:nvSpPr>
      <dsp:spPr>
        <a:xfrm>
          <a:off x="0" y="23133"/>
          <a:ext cx="5422095" cy="1723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管理集群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负责部署</a:t>
          </a:r>
          <a:r>
            <a:rPr lang="en-US" altLang="zh-CN" sz="2400" kern="1200" dirty="0"/>
            <a:t>&amp;</a:t>
          </a:r>
          <a:r>
            <a:rPr lang="zh-CN" altLang="en-US" sz="2400" kern="1200" dirty="0"/>
            <a:t>管理业务集群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组件可管控</a:t>
          </a:r>
        </a:p>
      </dsp:txBody>
      <dsp:txXfrm>
        <a:off x="1256797" y="23133"/>
        <a:ext cx="4165297" cy="1723788"/>
      </dsp:txXfrm>
    </dsp:sp>
    <dsp:sp modelId="{B469441F-2F94-1B44-BC79-43824926F165}">
      <dsp:nvSpPr>
        <dsp:cNvPr id="0" name=""/>
        <dsp:cNvSpPr/>
      </dsp:nvSpPr>
      <dsp:spPr>
        <a:xfrm>
          <a:off x="172378" y="172378"/>
          <a:ext cx="1084419" cy="1379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3BC8D-A400-4645-9863-046E7C20ECF9}">
      <dsp:nvSpPr>
        <dsp:cNvPr id="0" name=""/>
        <dsp:cNvSpPr/>
      </dsp:nvSpPr>
      <dsp:spPr>
        <a:xfrm>
          <a:off x="0" y="1896166"/>
          <a:ext cx="5422095" cy="1723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业务集群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运行客户应用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组件不可管控</a:t>
          </a:r>
        </a:p>
      </dsp:txBody>
      <dsp:txXfrm>
        <a:off x="1256797" y="1896166"/>
        <a:ext cx="4165297" cy="1723788"/>
      </dsp:txXfrm>
    </dsp:sp>
    <dsp:sp modelId="{046A842E-BF67-6B4C-A21D-38D8886F89B2}">
      <dsp:nvSpPr>
        <dsp:cNvPr id="0" name=""/>
        <dsp:cNvSpPr/>
      </dsp:nvSpPr>
      <dsp:spPr>
        <a:xfrm>
          <a:off x="172378" y="2068545"/>
          <a:ext cx="1084419" cy="1379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C0A661A-CD2F-4995-9B17-70DE38AC9D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ACFF74-F326-4123-8DCE-16526DB84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5DD0D-429E-4185-9C9A-3A6A61E23666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50512F-D1B8-4290-AF67-F7686EBD15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1C299E-BEFE-4618-8D54-723B6A7BE6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4C2C4-46B6-4338-A81B-5AB54C4A50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292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4AAE3-DDF0-4FA2-B52D-0462C6416D48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B2276-7005-47D2-AFAB-57C803B352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002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32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899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939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365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63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897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1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76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467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2276-7005-47D2-AFAB-57C803B352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353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9215E5E-541F-4ED9-8AE6-E760EFD90C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411" y="2062162"/>
            <a:ext cx="5467004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9F9B1A-CE28-4941-BCA9-165D76A0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411" y="4449762"/>
            <a:ext cx="5467004" cy="7290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D9C4281-B8EC-4DC2-9E5F-1676BB2AED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152" y="349030"/>
            <a:ext cx="1292464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4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94E7824-686D-48FE-9790-8A63F7960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B20E3E-F7CB-4FA6-AE89-0E203F1B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73430B-F259-48CB-99AB-438F8931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109918-BF6A-493C-83EC-0900FC11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543B69-5E15-45E1-B92F-BACFF6D83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152" y="349030"/>
            <a:ext cx="1292464" cy="219475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268AAB45-CB7A-4E0E-B6CA-6529BFF5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88" y="4668531"/>
            <a:ext cx="4114800" cy="49367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B16DD8-8F8D-466E-8994-6A0C763DB6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188" y="1464596"/>
            <a:ext cx="4322439" cy="2432515"/>
          </a:xfrm>
          <a:prstGeom prst="rect">
            <a:avLst/>
          </a:prstGeom>
        </p:spPr>
      </p:pic>
      <p:sp>
        <p:nvSpPr>
          <p:cNvPr id="12" name="图片占位符 33">
            <a:extLst>
              <a:ext uri="{FF2B5EF4-FFF2-40B4-BE49-F238E27FC236}">
                <a16:creationId xmlns:a16="http://schemas.microsoft.com/office/drawing/2014/main" id="{E8FBFFE8-E638-4244-8BE9-299B4EAF6E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188" y="1410970"/>
            <a:ext cx="4320000" cy="243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4" name="图片占位符 72">
            <a:extLst>
              <a:ext uri="{FF2B5EF4-FFF2-40B4-BE49-F238E27FC236}">
                <a16:creationId xmlns:a16="http://schemas.microsoft.com/office/drawing/2014/main" id="{E42F0C07-8A3F-4B4A-8880-37670736F0C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30105" y="1351256"/>
            <a:ext cx="400050" cy="411187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5" name="图片占位符 72">
            <a:extLst>
              <a:ext uri="{FF2B5EF4-FFF2-40B4-BE49-F238E27FC236}">
                <a16:creationId xmlns:a16="http://schemas.microsoft.com/office/drawing/2014/main" id="{26A3D45E-AE73-43CC-BC9E-D90075FE031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30105" y="3789363"/>
            <a:ext cx="400050" cy="411187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D2A9110-BC19-49B6-901D-BDEBDE1E7958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7185588" y="1351256"/>
            <a:ext cx="3820463" cy="4331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0" indent="-228600">
              <a:buClr>
                <a:schemeClr val="bg1"/>
              </a:buClr>
              <a:buSzPct val="60000"/>
              <a:buFont typeface="Wingdings" panose="05000000000000000000" pitchFamily="2" charset="2"/>
              <a:buChar char="l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504000" indent="0">
              <a:buSzPct val="80000"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0887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28">
            <a:extLst>
              <a:ext uri="{FF2B5EF4-FFF2-40B4-BE49-F238E27FC236}">
                <a16:creationId xmlns:a16="http://schemas.microsoft.com/office/drawing/2014/main" id="{B9FB210F-F0EC-4DCE-B9D4-002D98B82B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algn="l"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BF7F7A-5D7F-41E7-9CFE-ABDA7A2F73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0152" y="349030"/>
            <a:ext cx="1292464" cy="219475"/>
          </a:xfrm>
          <a:prstGeom prst="rect">
            <a:avLst/>
          </a:prstGeom>
        </p:spPr>
      </p:pic>
      <p:sp>
        <p:nvSpPr>
          <p:cNvPr id="8" name="日期占位符 1">
            <a:extLst>
              <a:ext uri="{FF2B5EF4-FFF2-40B4-BE49-F238E27FC236}">
                <a16:creationId xmlns:a16="http://schemas.microsoft.com/office/drawing/2014/main" id="{302A13AE-9C36-4DDB-B6DA-159A0D7AE9A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E47483CE-1367-4CAD-B018-C8B2429285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8D67701E-47A2-4A97-8E15-1CF5D4FC1D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文本占位符 42">
            <a:extLst>
              <a:ext uri="{FF2B5EF4-FFF2-40B4-BE49-F238E27FC236}">
                <a16:creationId xmlns:a16="http://schemas.microsoft.com/office/drawing/2014/main" id="{B8F86346-D016-40E6-9BE2-2D161B6273A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0789" y="1846382"/>
            <a:ext cx="7760606" cy="11091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感谢观看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B6CF8A-1D37-4879-B7DF-8174A9F262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32" y="3098586"/>
            <a:ext cx="1440872" cy="14408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147C96-2113-4CA7-9329-50098CD92042}"/>
              </a:ext>
            </a:extLst>
          </p:cNvPr>
          <p:cNvSpPr txBox="1"/>
          <p:nvPr userDrawn="1"/>
        </p:nvSpPr>
        <p:spPr>
          <a:xfrm>
            <a:off x="2357379" y="3893127"/>
            <a:ext cx="2872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获取更多培训课程请扫描左侧二维码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8BF93F-C65A-4C31-B497-EB3145BA54C5}"/>
              </a:ext>
            </a:extLst>
          </p:cNvPr>
          <p:cNvSpPr txBox="1"/>
          <p:nvPr userDrawn="1"/>
        </p:nvSpPr>
        <p:spPr>
          <a:xfrm>
            <a:off x="6950638" y="3893127"/>
            <a:ext cx="2872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获取更多产品资料请扫描左侧二维码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9FA1E8C-300B-4527-88E1-87AD544D8D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64" y="309945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1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5">
            <a:extLst>
              <a:ext uri="{FF2B5EF4-FFF2-40B4-BE49-F238E27FC236}">
                <a16:creationId xmlns:a16="http://schemas.microsoft.com/office/drawing/2014/main" id="{5B2B6200-B91E-424C-9CBA-09F664727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4575" y="2852289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0" name="文本占位符 57">
            <a:extLst>
              <a:ext uri="{FF2B5EF4-FFF2-40B4-BE49-F238E27FC236}">
                <a16:creationId xmlns:a16="http://schemas.microsoft.com/office/drawing/2014/main" id="{05E575D4-028F-EA45-9E16-1927935A89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94575" y="3265973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61" name="文本占位符 55">
            <a:extLst>
              <a:ext uri="{FF2B5EF4-FFF2-40B4-BE49-F238E27FC236}">
                <a16:creationId xmlns:a16="http://schemas.microsoft.com/office/drawing/2014/main" id="{D05C390D-EA42-0449-90BC-0914019DBD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94575" y="4542995"/>
            <a:ext cx="2130384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62" name="文本占位符 57">
            <a:extLst>
              <a:ext uri="{FF2B5EF4-FFF2-40B4-BE49-F238E27FC236}">
                <a16:creationId xmlns:a16="http://schemas.microsoft.com/office/drawing/2014/main" id="{C7CD4957-C8AA-EC4A-95B9-62D33122B3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94575" y="4956679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C0CFC543-9809-3C42-B41B-48E6C245CB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4575" y="1161583"/>
            <a:ext cx="2381192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了解大数据课程</a:t>
            </a:r>
            <a:endParaRPr kumimoji="1" lang="en-US" altLang="zh-CN" dirty="0"/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101FC2BC-3FB4-1540-806F-EB2D8D2F6F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94575" y="1575267"/>
            <a:ext cx="3679825" cy="71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为腾讯云合作伙伴提供云产品相关行业知识为腾讯云合作伙伴</a:t>
            </a:r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27E016C2-76D2-FD41-A326-C38C2903C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6000" y="2552383"/>
            <a:ext cx="4152900" cy="1612900"/>
          </a:xfrm>
          <a:prstGeom prst="rect">
            <a:avLst/>
          </a:prstGeom>
        </p:spPr>
        <p:txBody>
          <a:bodyPr/>
          <a:lstStyle>
            <a:lvl1pPr>
              <a:buSzPct val="60000"/>
              <a:defRPr sz="36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通过本课程的学习您将可以</a:t>
            </a:r>
          </a:p>
        </p:txBody>
      </p:sp>
      <p:sp>
        <p:nvSpPr>
          <p:cNvPr id="73" name="图片占位符 68">
            <a:extLst>
              <a:ext uri="{FF2B5EF4-FFF2-40B4-BE49-F238E27FC236}">
                <a16:creationId xmlns:a16="http://schemas.microsoft.com/office/drawing/2014/main" id="{A006F798-C844-624A-88F7-C2EA60B9F7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4754" y="1314449"/>
            <a:ext cx="899795" cy="89979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4" name="图片占位符 68">
            <a:extLst>
              <a:ext uri="{FF2B5EF4-FFF2-40B4-BE49-F238E27FC236}">
                <a16:creationId xmlns:a16="http://schemas.microsoft.com/office/drawing/2014/main" id="{6892EE27-79DF-D94E-A54E-947286E2225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94754" y="2986591"/>
            <a:ext cx="899795" cy="89979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75" name="图片占位符 68">
            <a:extLst>
              <a:ext uri="{FF2B5EF4-FFF2-40B4-BE49-F238E27FC236}">
                <a16:creationId xmlns:a16="http://schemas.microsoft.com/office/drawing/2014/main" id="{89B39ADD-E221-0942-9E9D-F30E74F1546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94754" y="4687570"/>
            <a:ext cx="899795" cy="89979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78CAE9-CCE7-4D16-8D8C-6A8A163E8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0000"/>
            <a:ext cx="9103822" cy="711201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243719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37CFE9-9E69-4619-AA10-DF7543BA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BD3B5C-EC14-4B18-9C13-B0CC16A6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8A7E8-8BCB-4614-AFA5-89CC0C98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文本占位符 55">
            <a:extLst>
              <a:ext uri="{FF2B5EF4-FFF2-40B4-BE49-F238E27FC236}">
                <a16:creationId xmlns:a16="http://schemas.microsoft.com/office/drawing/2014/main" id="{52885DF3-9E19-48AD-92A6-6F29FA583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77740" y="4673599"/>
            <a:ext cx="4061819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6" name="文本占位符 55">
            <a:extLst>
              <a:ext uri="{FF2B5EF4-FFF2-40B4-BE49-F238E27FC236}">
                <a16:creationId xmlns:a16="http://schemas.microsoft.com/office/drawing/2014/main" id="{DBD29DD0-9B2E-4556-BD25-61FA01471A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68255" y="3653366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7" name="文本占位符 55">
            <a:extLst>
              <a:ext uri="{FF2B5EF4-FFF2-40B4-BE49-F238E27FC236}">
                <a16:creationId xmlns:a16="http://schemas.microsoft.com/office/drawing/2014/main" id="{53C14C8B-98D1-4DF9-AEE9-C989767369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77381" y="2658533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8" name="文本占位符 55">
            <a:extLst>
              <a:ext uri="{FF2B5EF4-FFF2-40B4-BE49-F238E27FC236}">
                <a16:creationId xmlns:a16="http://schemas.microsoft.com/office/drawing/2014/main" id="{77C90B3D-AC43-4ED6-B337-25C3DF84B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0081" y="1638299"/>
            <a:ext cx="3125706" cy="58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6EFF"/>
                </a:solidFill>
              </a:defRPr>
            </a:lvl1pPr>
          </a:lstStyle>
          <a:p>
            <a:endParaRPr kumimoji="1" lang="en-US" altLang="zh-CN" dirty="0"/>
          </a:p>
        </p:txBody>
      </p:sp>
      <p:sp>
        <p:nvSpPr>
          <p:cNvPr id="19" name="图片占位符 37">
            <a:extLst>
              <a:ext uri="{FF2B5EF4-FFF2-40B4-BE49-F238E27FC236}">
                <a16:creationId xmlns:a16="http://schemas.microsoft.com/office/drawing/2014/main" id="{1EEB8765-6FF3-4F2E-87DD-0781ADE7AAC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73141" y="1550117"/>
            <a:ext cx="720000" cy="720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0" name="图片占位符 37">
            <a:extLst>
              <a:ext uri="{FF2B5EF4-FFF2-40B4-BE49-F238E27FC236}">
                <a16:creationId xmlns:a16="http://schemas.microsoft.com/office/drawing/2014/main" id="{EAB88FD9-6E80-4A4D-8C20-FAD8C811ADA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73141" y="2565277"/>
            <a:ext cx="720000" cy="72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1" name="图片占位符 37">
            <a:extLst>
              <a:ext uri="{FF2B5EF4-FFF2-40B4-BE49-F238E27FC236}">
                <a16:creationId xmlns:a16="http://schemas.microsoft.com/office/drawing/2014/main" id="{727ED19D-31E1-4179-BF8D-A233B70A289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73141" y="3565184"/>
            <a:ext cx="720000" cy="720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22" name="图片占位符 37">
            <a:extLst>
              <a:ext uri="{FF2B5EF4-FFF2-40B4-BE49-F238E27FC236}">
                <a16:creationId xmlns:a16="http://schemas.microsoft.com/office/drawing/2014/main" id="{C6C20A50-DFB4-4ABD-AB1E-9A02642C57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873141" y="4580254"/>
            <a:ext cx="720000" cy="720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107B9D8-412A-4CE1-8EEA-87604279CE77}"/>
              </a:ext>
            </a:extLst>
          </p:cNvPr>
          <p:cNvSpPr txBox="1">
            <a:spLocks/>
          </p:cNvSpPr>
          <p:nvPr userDrawn="1"/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 b="1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98423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894F6-9C8D-48AF-BA3D-0650EBA1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53323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D3F2F-49C1-48BA-86BB-1E1EA70A4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40000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200000"/>
              </a:lnSpc>
              <a:buClr>
                <a:srgbClr val="1366ED"/>
              </a:buClr>
              <a:buSzPct val="80000"/>
              <a:buNone/>
              <a:defRPr/>
            </a:lvl1pPr>
            <a:lvl2pPr marL="230400" indent="-228600">
              <a:buSzPct val="80000"/>
              <a:buFont typeface="Wingdings" panose="05000000000000000000" pitchFamily="2" charset="2"/>
              <a:buChar char="l"/>
              <a:defRPr/>
            </a:lvl2pPr>
            <a:lvl3pPr marL="914400" indent="0">
              <a:buSzPct val="60000"/>
              <a:buFont typeface="Wingdings" panose="05000000000000000000" pitchFamily="2" charset="2"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E4FCE-060F-4865-BDFB-39AB7EF6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2E644-23DD-466C-9B7A-E3E5CBA8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A7A61-B420-4B80-9451-20AE5600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65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F7F1F-F46E-4743-90EF-0D347F17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674716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B8612-B84C-46AA-BC62-DFB103AF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123" y="1152824"/>
            <a:ext cx="4823231" cy="51006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230400" indent="-230400">
              <a:spcBef>
                <a:spcPts val="2000"/>
              </a:spcBef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DB8C8-A7DF-43EF-86AB-7C0CC2A7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F64DF-5FC2-48C4-811A-42804DB1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9506A-81AE-4F5C-BB1C-D071712C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0F4528-D76E-4502-B380-E69456CE92AD}"/>
              </a:ext>
            </a:extLst>
          </p:cNvPr>
          <p:cNvGrpSpPr/>
          <p:nvPr userDrawn="1"/>
        </p:nvGrpSpPr>
        <p:grpSpPr>
          <a:xfrm>
            <a:off x="550820" y="1135679"/>
            <a:ext cx="360045" cy="398780"/>
            <a:chOff x="6289" y="1997"/>
            <a:chExt cx="567" cy="62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D00AF2-3B9C-42E9-A1C9-22A2B504FAB1}"/>
                </a:ext>
              </a:extLst>
            </p:cNvPr>
            <p:cNvSpPr/>
            <p:nvPr/>
          </p:nvSpPr>
          <p:spPr>
            <a:xfrm>
              <a:off x="6289" y="2024"/>
              <a:ext cx="567" cy="567"/>
            </a:xfrm>
            <a:prstGeom prst="ellipse">
              <a:avLst/>
            </a:prstGeom>
            <a:solidFill>
              <a:srgbClr val="006EFF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92994F-AA37-4DF4-AAAE-4244EC792DD5}"/>
                </a:ext>
              </a:extLst>
            </p:cNvPr>
            <p:cNvSpPr txBox="1"/>
            <p:nvPr/>
          </p:nvSpPr>
          <p:spPr>
            <a:xfrm>
              <a:off x="6308" y="1997"/>
              <a:ext cx="52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18" name="直接连接符 8">
            <a:extLst>
              <a:ext uri="{FF2B5EF4-FFF2-40B4-BE49-F238E27FC236}">
                <a16:creationId xmlns:a16="http://schemas.microsoft.com/office/drawing/2014/main" id="{0598F4B5-8A79-4920-AE0A-8EECCA1D60FB}"/>
              </a:ext>
            </a:extLst>
          </p:cNvPr>
          <p:cNvCxnSpPr/>
          <p:nvPr userDrawn="1"/>
        </p:nvCxnSpPr>
        <p:spPr>
          <a:xfrm flipV="1">
            <a:off x="730843" y="1508459"/>
            <a:ext cx="0" cy="34074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33">
            <a:extLst>
              <a:ext uri="{FF2B5EF4-FFF2-40B4-BE49-F238E27FC236}">
                <a16:creationId xmlns:a16="http://schemas.microsoft.com/office/drawing/2014/main" id="{50937C07-72CF-4D55-BB6E-BAFD151EF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1907" y="1226183"/>
            <a:ext cx="3622738" cy="38182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36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F7F1F-F46E-4743-90EF-0D347F17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1"/>
            <a:ext cx="10515600" cy="52123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DB8C8-A7DF-43EF-86AB-7C0CC2A7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AF64DF-5FC2-48C4-811A-42804DB1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E9506A-81AE-4F5C-BB1C-D071712C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E0F4528-D76E-4502-B380-E69456CE92AD}"/>
              </a:ext>
            </a:extLst>
          </p:cNvPr>
          <p:cNvGrpSpPr/>
          <p:nvPr userDrawn="1"/>
        </p:nvGrpSpPr>
        <p:grpSpPr>
          <a:xfrm>
            <a:off x="5099215" y="1365767"/>
            <a:ext cx="360045" cy="398780"/>
            <a:chOff x="6289" y="1997"/>
            <a:chExt cx="567" cy="62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ED00AF2-3B9C-42E9-A1C9-22A2B504FAB1}"/>
                </a:ext>
              </a:extLst>
            </p:cNvPr>
            <p:cNvSpPr/>
            <p:nvPr/>
          </p:nvSpPr>
          <p:spPr>
            <a:xfrm>
              <a:off x="6289" y="2024"/>
              <a:ext cx="567" cy="567"/>
            </a:xfrm>
            <a:prstGeom prst="ellipse">
              <a:avLst/>
            </a:prstGeom>
            <a:solidFill>
              <a:srgbClr val="006EFF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392994F-AA37-4DF4-AAAE-4244EC792DD5}"/>
                </a:ext>
              </a:extLst>
            </p:cNvPr>
            <p:cNvSpPr txBox="1"/>
            <p:nvPr/>
          </p:nvSpPr>
          <p:spPr>
            <a:xfrm>
              <a:off x="6308" y="1997"/>
              <a:ext cx="52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18" name="直接连接符 8">
            <a:extLst>
              <a:ext uri="{FF2B5EF4-FFF2-40B4-BE49-F238E27FC236}">
                <a16:creationId xmlns:a16="http://schemas.microsoft.com/office/drawing/2014/main" id="{0598F4B5-8A79-4920-AE0A-8EECCA1D60FB}"/>
              </a:ext>
            </a:extLst>
          </p:cNvPr>
          <p:cNvCxnSpPr/>
          <p:nvPr userDrawn="1"/>
        </p:nvCxnSpPr>
        <p:spPr>
          <a:xfrm flipV="1">
            <a:off x="5286783" y="1742957"/>
            <a:ext cx="0" cy="34074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33">
            <a:extLst>
              <a:ext uri="{FF2B5EF4-FFF2-40B4-BE49-F238E27FC236}">
                <a16:creationId xmlns:a16="http://schemas.microsoft.com/office/drawing/2014/main" id="{8F9CCBEC-5E3B-4B09-B9FF-F2640DC5FF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1852691"/>
            <a:ext cx="3974868" cy="2430000"/>
          </a:xfrm>
          <a:prstGeom prst="flowChartAlternateProcess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E6B4D28-65FC-447D-9F12-890312A3812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46328" y="1285144"/>
            <a:ext cx="5712907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2306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8A36-D338-4AD1-BFC9-2664113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70FFE-BD92-4BD5-B858-6C4C67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48A77-5BB3-49E2-8F4D-465AFC4C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F1E24-DBBE-4B3F-A381-CB3315D7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002342-02EB-4786-8254-0D950F422CE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60000" y="1844675"/>
            <a:ext cx="5334000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6A809DE-4C74-4E10-9354-CF625853428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694000" y="1844675"/>
            <a:ext cx="5334000" cy="435133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200000"/>
              <a:buFont typeface="+mj-lt"/>
              <a:buNone/>
              <a:defRPr sz="2000">
                <a:solidFill>
                  <a:srgbClr val="016EFF"/>
                </a:solidFill>
              </a:defRPr>
            </a:lvl1pPr>
            <a:lvl2pPr marL="0" indent="-230400">
              <a:buSzPct val="60000"/>
              <a:buFont typeface="Wingdings" panose="05000000000000000000" pitchFamily="2" charset="2"/>
              <a:buChar char="l"/>
              <a:defRPr sz="1800"/>
            </a:lvl2pPr>
            <a:lvl3pPr marL="504000" indent="0">
              <a:buSzPct val="60000"/>
              <a:buFont typeface="Wingdings" panose="05000000000000000000" pitchFamily="2" charset="2"/>
              <a:buNone/>
              <a:defRPr sz="1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1447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8A36-D338-4AD1-BFC9-26641131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E2B9C-4FA1-4810-9A38-750518BDD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2450"/>
            <a:ext cx="375885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SzPct val="80000"/>
              <a:buFont typeface="Wingdings" panose="05000000000000000000" pitchFamily="2" charset="2"/>
              <a:buNone/>
              <a:defRPr sz="1400"/>
            </a:lvl2pPr>
            <a:lvl3pPr marL="914400" indent="0">
              <a:buSzPct val="80000"/>
              <a:buFont typeface="Wingdings" panose="05000000000000000000" pitchFamily="2" charset="2"/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761184-FA6D-401F-ADDF-AAAB38096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3333" y="1822450"/>
            <a:ext cx="375885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SzPct val="80000"/>
              <a:buFont typeface="Wingdings" panose="05000000000000000000" pitchFamily="2" charset="2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n"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70FFE-BD92-4BD5-B858-6C4C67B9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48A77-5BB3-49E2-8F4D-465AFC4C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3F1E24-DBBE-4B3F-A381-CB3315D7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图片占位符 33">
            <a:extLst>
              <a:ext uri="{FF2B5EF4-FFF2-40B4-BE49-F238E27FC236}">
                <a16:creationId xmlns:a16="http://schemas.microsoft.com/office/drawing/2014/main" id="{FC078823-9F5B-4DAA-BCB1-F482454A04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8852" y="2459266"/>
            <a:ext cx="3197703" cy="307770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effectLst>
            <a:softEdge rad="0"/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25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1BD1338-16C4-4910-A5BC-1EFCEDD87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598FB0C-AE0B-4511-89ED-1828E243F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7952509" cy="9168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9F9B1A-CE28-4941-BCA9-165D76A0C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221" y="1856190"/>
            <a:ext cx="5467004" cy="7290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053D5-6B2E-4EB2-B8ED-70D0C0C51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E8EC6-65D5-44D4-B637-6D9100BE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E9E88-83D2-4B29-B1D6-58E02B8D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D9C4281-B8EC-4DC2-9E5F-1676BB2AED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84927" y="6356350"/>
            <a:ext cx="1292464" cy="219475"/>
          </a:xfrm>
          <a:prstGeom prst="rect">
            <a:avLst/>
          </a:prstGeom>
        </p:spPr>
      </p:pic>
      <p:sp>
        <p:nvSpPr>
          <p:cNvPr id="12" name="文本占位符 64">
            <a:extLst>
              <a:ext uri="{FF2B5EF4-FFF2-40B4-BE49-F238E27FC236}">
                <a16:creationId xmlns:a16="http://schemas.microsoft.com/office/drawing/2014/main" id="{A962D8C3-D33A-49B3-93F7-56F790B892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5153" y="3558917"/>
            <a:ext cx="212693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3" name="文本占位符 64">
            <a:extLst>
              <a:ext uri="{FF2B5EF4-FFF2-40B4-BE49-F238E27FC236}">
                <a16:creationId xmlns:a16="http://schemas.microsoft.com/office/drawing/2014/main" id="{C297C6A3-BFF4-45C7-BA69-66C5640D7D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5153" y="3964940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5" name="文本占位符 64">
            <a:extLst>
              <a:ext uri="{FF2B5EF4-FFF2-40B4-BE49-F238E27FC236}">
                <a16:creationId xmlns:a16="http://schemas.microsoft.com/office/drawing/2014/main" id="{37970F7C-4CA2-40F4-8DBC-EE5B3AB5DB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5153" y="4618990"/>
            <a:ext cx="273214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6" name="文本占位符 64">
            <a:extLst>
              <a:ext uri="{FF2B5EF4-FFF2-40B4-BE49-F238E27FC236}">
                <a16:creationId xmlns:a16="http://schemas.microsoft.com/office/drawing/2014/main" id="{B1060778-6E2D-40D1-8C0C-211003506A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5153" y="5025013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7" name="文本占位符 64">
            <a:extLst>
              <a:ext uri="{FF2B5EF4-FFF2-40B4-BE49-F238E27FC236}">
                <a16:creationId xmlns:a16="http://schemas.microsoft.com/office/drawing/2014/main" id="{91A7A8B9-878F-4185-94CB-CBBA2AA82C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5154" y="5641906"/>
            <a:ext cx="2506028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8" name="文本占位符 64">
            <a:extLst>
              <a:ext uri="{FF2B5EF4-FFF2-40B4-BE49-F238E27FC236}">
                <a16:creationId xmlns:a16="http://schemas.microsoft.com/office/drawing/2014/main" id="{93C7879A-3DA0-41B4-9FC3-86EB63DAAE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5153" y="6047929"/>
            <a:ext cx="3208397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9" name="图片占位符 72">
            <a:extLst>
              <a:ext uri="{FF2B5EF4-FFF2-40B4-BE49-F238E27FC236}">
                <a16:creationId xmlns:a16="http://schemas.microsoft.com/office/drawing/2014/main" id="{F6847C8B-F882-4193-B75C-9D242FF671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513" y="3702343"/>
            <a:ext cx="400050" cy="41118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0" name="图片占位符 72">
            <a:extLst>
              <a:ext uri="{FF2B5EF4-FFF2-40B4-BE49-F238E27FC236}">
                <a16:creationId xmlns:a16="http://schemas.microsoft.com/office/drawing/2014/main" id="{C6C62D36-5EE0-4BE7-82A0-82C1287A14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35563" y="4776616"/>
            <a:ext cx="400050" cy="4111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21" name="图片占位符 72">
            <a:extLst>
              <a:ext uri="{FF2B5EF4-FFF2-40B4-BE49-F238E27FC236}">
                <a16:creationId xmlns:a16="http://schemas.microsoft.com/office/drawing/2014/main" id="{C23AD289-DA90-473B-BAC2-093A9DD0E6D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41913" y="5794668"/>
            <a:ext cx="400050" cy="411187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F417BB-3840-4C46-B21E-3ED42D566B6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70616" y="16138"/>
            <a:ext cx="48772" cy="1438781"/>
          </a:xfrm>
          <a:prstGeom prst="rect">
            <a:avLst/>
          </a:prstGeom>
        </p:spPr>
      </p:pic>
      <p:sp>
        <p:nvSpPr>
          <p:cNvPr id="31" name="文本占位符 61">
            <a:extLst>
              <a:ext uri="{FF2B5EF4-FFF2-40B4-BE49-F238E27FC236}">
                <a16:creationId xmlns:a16="http://schemas.microsoft.com/office/drawing/2014/main" id="{4070FACF-318D-4DB4-BC4E-380F91C37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8190" y="1235061"/>
            <a:ext cx="1153986" cy="11453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2" name="文本占位符 59">
            <a:extLst>
              <a:ext uri="{FF2B5EF4-FFF2-40B4-BE49-F238E27FC236}">
                <a16:creationId xmlns:a16="http://schemas.microsoft.com/office/drawing/2014/main" id="{8D839462-2D3B-409A-9A07-F2B20B812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58845" y="2348409"/>
            <a:ext cx="872314" cy="4526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kumimoji="1" lang="en-US" altLang="zh-CN" dirty="0"/>
              <a:t>PART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7592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F8456DB-8436-4638-ACD1-28F4D610B13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92047" y="356461"/>
            <a:ext cx="1304657" cy="20674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616E3F-39F9-4D4D-B7BF-73117148A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16000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6" r:id="rId2"/>
    <p:sldLayoutId id="2147483674" r:id="rId3"/>
    <p:sldLayoutId id="2147483714" r:id="rId4"/>
    <p:sldLayoutId id="2147483699" r:id="rId5"/>
    <p:sldLayoutId id="2147483713" r:id="rId6"/>
    <p:sldLayoutId id="2147483698" r:id="rId7"/>
    <p:sldLayoutId id="2147483700" r:id="rId8"/>
    <p:sldLayoutId id="2147483661" r:id="rId9"/>
    <p:sldLayoutId id="2147483655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16E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rgbClr val="016EFF"/>
        </a:buClr>
        <a:buFont typeface="Wingdings" panose="05000000000000000000" pitchFamily="2" charset="2"/>
        <a:buNone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30400" indent="-228600" algn="l" defTabSz="914400" rtl="0" eaLnBrk="1" latinLnBrk="0" hangingPunct="1">
        <a:lnSpc>
          <a:spcPct val="150000"/>
        </a:lnSpc>
        <a:spcBef>
          <a:spcPts val="2000"/>
        </a:spcBef>
        <a:buClr>
          <a:srgbClr val="016EFF"/>
        </a:buClr>
        <a:buSzPct val="60000"/>
        <a:buFont typeface="Wingdings" panose="05000000000000000000" pitchFamily="2" charset="2"/>
        <a:buChar char="l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504000" indent="0" algn="l" defTabSz="914400" rtl="0" eaLnBrk="1" latinLnBrk="0" hangingPunct="1">
        <a:lnSpc>
          <a:spcPct val="15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16EFF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amcloud.atlassian.net/wiki/download/attachments/6586375/raft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kubernetes/community/blob/master/contributors/design-proposals/storage/pod-safety.md#current-guarantees-for-pod-lifecycle" TargetMode="External"/><Relationship Id="rId5" Type="http://schemas.openxmlformats.org/officeDocument/2006/relationships/hyperlink" Target="https://kubernetes.io/docs/tasks/run-application/force-delete-stateful-set-pod/#statefulset-considerations" TargetMode="External"/><Relationship Id="rId4" Type="http://schemas.openxmlformats.org/officeDocument/2006/relationships/image" Target="../media/image4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pull/9377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elero.io/docs/v1.3.1/restic/" TargetMode="External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duyanghao/velero-volume-controll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pull/63492" TargetMode="External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tiff"/><Relationship Id="rId5" Type="http://schemas.openxmlformats.org/officeDocument/2006/relationships/hyperlink" Target="https://mp.weixin.qq.com/s?__biz=Mzg5NjA1MjkxNw==&amp;mid=2247488027&amp;idx=1&amp;sn=ee504b8d4dc28f81d4ddc5af99414e21&amp;chksm=c007a9c1f77020d781fe116ee19f5c1aa01c66f1c0d49cb156688f8de34bf7b84686184f4a03&amp;mpshare=1&amp;scene=1&amp;srcid=09144POGVxFkZeAHc0aGzXa2&amp;sharer_sharetime=1601279685648&amp;sharer_shareid=3b976c5e6fc040f7754b741576df2331&amp;rd2werd=1#wechat_redirect" TargetMode="External"/><Relationship Id="rId4" Type="http://schemas.openxmlformats.org/officeDocument/2006/relationships/image" Target="../media/image2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kubernetes/kubernetes/pull/94844" TargetMode="External"/><Relationship Id="rId5" Type="http://schemas.openxmlformats.org/officeDocument/2006/relationships/hyperlink" Target="https://github.com/golang/net/pull/84" TargetMode="External"/><Relationship Id="rId4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31546-092F-4DA0-9E61-42A775852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099" y="2141066"/>
            <a:ext cx="9316885" cy="2470041"/>
          </a:xfrm>
        </p:spPr>
        <p:txBody>
          <a:bodyPr>
            <a:normAutofit fontScale="90000"/>
          </a:bodyPr>
          <a:lstStyle/>
          <a:p>
            <a:pPr fontAlgn="auto">
              <a:lnSpc>
                <a:spcPts val="7600"/>
              </a:lnSpc>
            </a:pPr>
            <a:r>
              <a:rPr lang="en-US" altLang="zh-CN" dirty="0">
                <a:latin typeface="+mn-ea"/>
                <a:cs typeface="+mn-ea"/>
              </a:rPr>
              <a:t>Kubernetes</a:t>
            </a:r>
            <a:r>
              <a:rPr lang="zh-CN" altLang="en-US" dirty="0">
                <a:latin typeface="+mn-ea"/>
                <a:cs typeface="+mn-ea"/>
              </a:rPr>
              <a:t>集群高可用</a:t>
            </a:r>
            <a:r>
              <a:rPr lang="en-US" altLang="zh-CN" dirty="0">
                <a:latin typeface="+mn-ea"/>
                <a:cs typeface="+mn-ea"/>
              </a:rPr>
              <a:t>&amp;</a:t>
            </a:r>
            <a:r>
              <a:rPr lang="zh-CN" altLang="en-US" dirty="0">
                <a:latin typeface="+mn-ea"/>
                <a:cs typeface="+mn-ea"/>
              </a:rPr>
              <a:t>备份还原概述</a:t>
            </a:r>
            <a:br>
              <a:rPr lang="zh-CN" altLang="en-US" dirty="0">
                <a:latin typeface="+mn-ea"/>
                <a:cs typeface="+mn-ea"/>
              </a:rPr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236548-F92E-4CEA-990F-9053A3B34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984" y="4130960"/>
            <a:ext cx="5467004" cy="729067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腾讯云高级工程师：杜杨浩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045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6">
            <a:extLst>
              <a:ext uri="{FF2B5EF4-FFF2-40B4-BE49-F238E27FC236}">
                <a16:creationId xmlns:a16="http://schemas.microsoft.com/office/drawing/2014/main" id="{2F60F4D1-0E4B-D249-9E33-FF67C6A86F46}"/>
              </a:ext>
            </a:extLst>
          </p:cNvPr>
          <p:cNvSpPr txBox="1">
            <a:spLocks/>
          </p:cNvSpPr>
          <p:nvPr/>
        </p:nvSpPr>
        <p:spPr>
          <a:xfrm>
            <a:off x="360000" y="360000"/>
            <a:ext cx="10515600" cy="6354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解决方案 </a:t>
            </a:r>
            <a:r>
              <a:rPr lang="en-US" altLang="zh-CN" dirty="0"/>
              <a:t>- Kubernetes</a:t>
            </a:r>
            <a:r>
              <a:rPr lang="zh-CN" altLang="en-US" dirty="0"/>
              <a:t>拓扑感知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圆角矩形 33">
            <a:extLst>
              <a:ext uri="{FF2B5EF4-FFF2-40B4-BE49-F238E27FC236}">
                <a16:creationId xmlns:a16="http://schemas.microsoft.com/office/drawing/2014/main" id="{FDB140E5-4BBC-A84B-8BF6-FB92428E5106}"/>
              </a:ext>
            </a:extLst>
          </p:cNvPr>
          <p:cNvSpPr/>
          <p:nvPr/>
        </p:nvSpPr>
        <p:spPr>
          <a:xfrm>
            <a:off x="2747505" y="1630704"/>
            <a:ext cx="2812720" cy="3999332"/>
          </a:xfrm>
          <a:prstGeom prst="roundRect">
            <a:avLst>
              <a:gd name="adj" fmla="val 2680"/>
            </a:avLst>
          </a:prstGeom>
          <a:noFill/>
          <a:ln w="19050">
            <a:solidFill>
              <a:schemeClr val="accent3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4F6A90-6DDA-D14D-ADCA-45001B7910B1}"/>
              </a:ext>
            </a:extLst>
          </p:cNvPr>
          <p:cNvSpPr/>
          <p:nvPr/>
        </p:nvSpPr>
        <p:spPr>
          <a:xfrm>
            <a:off x="2812325" y="1697533"/>
            <a:ext cx="779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F0EB4D-090C-CF4D-8FB7-06098CA5D3ED}"/>
              </a:ext>
            </a:extLst>
          </p:cNvPr>
          <p:cNvSpPr/>
          <p:nvPr/>
        </p:nvSpPr>
        <p:spPr>
          <a:xfrm>
            <a:off x="3511435" y="2088045"/>
            <a:ext cx="1273285" cy="613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Controller</a:t>
            </a:r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9786F89-5FDD-ED48-9D4D-5BBF4ACDB486}"/>
              </a:ext>
            </a:extLst>
          </p:cNvPr>
          <p:cNvSpPr/>
          <p:nvPr/>
        </p:nvSpPr>
        <p:spPr>
          <a:xfrm>
            <a:off x="3557732" y="3050818"/>
            <a:ext cx="1180689" cy="6134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Service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CC5290-D302-BA43-9B30-7D2B1DCAF842}"/>
              </a:ext>
            </a:extLst>
          </p:cNvPr>
          <p:cNvSpPr/>
          <p:nvPr/>
        </p:nvSpPr>
        <p:spPr>
          <a:xfrm>
            <a:off x="3395687" y="4003656"/>
            <a:ext cx="1504780" cy="509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iptables/IPVS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4366900-28F8-EE4C-A3BF-AD6C3E76E940}"/>
              </a:ext>
            </a:extLst>
          </p:cNvPr>
          <p:cNvSpPr/>
          <p:nvPr/>
        </p:nvSpPr>
        <p:spPr>
          <a:xfrm>
            <a:off x="3395687" y="4852321"/>
            <a:ext cx="1504780" cy="639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Aggregated APIServer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7524EAE-9AB9-E14F-BEAA-A48365F55539}"/>
              </a:ext>
            </a:extLst>
          </p:cNvPr>
          <p:cNvCxnSpPr>
            <a:stCxn id="2" idx="2"/>
            <a:endCxn id="6" idx="0"/>
          </p:cNvCxnSpPr>
          <p:nvPr/>
        </p:nvCxnSpPr>
        <p:spPr>
          <a:xfrm flipH="1">
            <a:off x="4148077" y="2701503"/>
            <a:ext cx="1" cy="34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377877C-540B-3546-8255-DA3850B19EEA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148077" y="3664277"/>
            <a:ext cx="0" cy="33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02A4925-6894-8D49-BED0-B07FD26A543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148077" y="4512942"/>
            <a:ext cx="0" cy="33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33">
            <a:extLst>
              <a:ext uri="{FF2B5EF4-FFF2-40B4-BE49-F238E27FC236}">
                <a16:creationId xmlns:a16="http://schemas.microsoft.com/office/drawing/2014/main" id="{8150FBB8-8907-E949-AA35-AC0FB44C8B03}"/>
              </a:ext>
            </a:extLst>
          </p:cNvPr>
          <p:cNvSpPr/>
          <p:nvPr/>
        </p:nvSpPr>
        <p:spPr>
          <a:xfrm>
            <a:off x="6196835" y="1630704"/>
            <a:ext cx="2812720" cy="3999332"/>
          </a:xfrm>
          <a:prstGeom prst="roundRect">
            <a:avLst>
              <a:gd name="adj" fmla="val 2680"/>
            </a:avLst>
          </a:prstGeom>
          <a:noFill/>
          <a:ln w="19050">
            <a:solidFill>
              <a:schemeClr val="accent3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AA541A-B071-D140-BD81-FBC629F6D776}"/>
              </a:ext>
            </a:extLst>
          </p:cNvPr>
          <p:cNvSpPr/>
          <p:nvPr/>
        </p:nvSpPr>
        <p:spPr>
          <a:xfrm>
            <a:off x="6250850" y="1697533"/>
            <a:ext cx="779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EB5B9ED-F4CA-2144-BD0A-1EE0308E55A9}"/>
              </a:ext>
            </a:extLst>
          </p:cNvPr>
          <p:cNvSpPr/>
          <p:nvPr/>
        </p:nvSpPr>
        <p:spPr>
          <a:xfrm>
            <a:off x="6960765" y="2088045"/>
            <a:ext cx="1273285" cy="613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Controller</a:t>
            </a:r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E242778-5213-0844-8437-59282F044CD3}"/>
              </a:ext>
            </a:extLst>
          </p:cNvPr>
          <p:cNvSpPr/>
          <p:nvPr/>
        </p:nvSpPr>
        <p:spPr>
          <a:xfrm>
            <a:off x="7007062" y="3050818"/>
            <a:ext cx="1180689" cy="6134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Service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D0C6569-D36D-104B-BBF7-D505319F33CE}"/>
              </a:ext>
            </a:extLst>
          </p:cNvPr>
          <p:cNvSpPr/>
          <p:nvPr/>
        </p:nvSpPr>
        <p:spPr>
          <a:xfrm>
            <a:off x="6845017" y="4003656"/>
            <a:ext cx="1504780" cy="509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iptables/IPVS</a:t>
            </a:r>
            <a:endParaRPr kumimoji="1"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DC785E9-5971-A045-A940-6C9E510B4809}"/>
              </a:ext>
            </a:extLst>
          </p:cNvPr>
          <p:cNvSpPr/>
          <p:nvPr/>
        </p:nvSpPr>
        <p:spPr>
          <a:xfrm>
            <a:off x="6845017" y="4852321"/>
            <a:ext cx="1504780" cy="639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Aggregated APIServer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E5F9F29-D6E1-594D-8357-45390DA421A2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7597407" y="2701503"/>
            <a:ext cx="1" cy="34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212D3E0C-3BA9-5B4C-80A0-059F5C2D975E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7597407" y="3664277"/>
            <a:ext cx="0" cy="33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E2E8C6C-9CB4-B148-A10A-C33061D0F31A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7597407" y="4512942"/>
            <a:ext cx="0" cy="33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33">
            <a:extLst>
              <a:ext uri="{FF2B5EF4-FFF2-40B4-BE49-F238E27FC236}">
                <a16:creationId xmlns:a16="http://schemas.microsoft.com/office/drawing/2014/main" id="{6AA7E3F6-D929-8842-BBB7-575DC9E8D0FB}"/>
              </a:ext>
            </a:extLst>
          </p:cNvPr>
          <p:cNvSpPr/>
          <p:nvPr/>
        </p:nvSpPr>
        <p:spPr>
          <a:xfrm>
            <a:off x="1806783" y="960289"/>
            <a:ext cx="8054846" cy="4817530"/>
          </a:xfrm>
          <a:prstGeom prst="roundRect">
            <a:avLst>
              <a:gd name="adj" fmla="val 2680"/>
            </a:avLst>
          </a:prstGeom>
          <a:noFill/>
          <a:ln w="19050"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A483791-BFDB-4842-B0F7-AA52B93B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94" y="1010733"/>
            <a:ext cx="747238" cy="702588"/>
          </a:xfrm>
          <a:prstGeom prst="rect">
            <a:avLst/>
          </a:prstGeom>
        </p:spPr>
      </p:pic>
      <p:sp>
        <p:nvSpPr>
          <p:cNvPr id="29" name="圆角矩形 28">
            <a:extLst>
              <a:ext uri="{FF2B5EF4-FFF2-40B4-BE49-F238E27FC236}">
                <a16:creationId xmlns:a16="http://schemas.microsoft.com/office/drawing/2014/main" id="{48E30656-4BF2-394A-8DE1-540144CDD2CC}"/>
              </a:ext>
            </a:extLst>
          </p:cNvPr>
          <p:cNvSpPr/>
          <p:nvPr/>
        </p:nvSpPr>
        <p:spPr>
          <a:xfrm>
            <a:off x="2587239" y="6032869"/>
            <a:ext cx="7204943" cy="668458"/>
          </a:xfrm>
          <a:prstGeom prst="roundRect">
            <a:avLst>
              <a:gd name="adj" fmla="val 113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dirty="0">
                <a:solidFill>
                  <a:srgbClr val="016EFF"/>
                </a:solidFill>
              </a:rPr>
              <a:t>[“kubernetes.io/hostname”</a:t>
            </a:r>
            <a:r>
              <a:rPr lang="zh-CN" altLang="en-US" dirty="0">
                <a:solidFill>
                  <a:srgbClr val="016EFF"/>
                </a:solidFill>
              </a:rPr>
              <a:t>，</a:t>
            </a:r>
            <a:r>
              <a:rPr lang="en-US" altLang="zh-CN" dirty="0">
                <a:solidFill>
                  <a:srgbClr val="016EFF"/>
                </a:solidFill>
              </a:rPr>
              <a:t>“</a:t>
            </a:r>
            <a:r>
              <a:rPr lang="zh-CN" altLang="en-US" dirty="0">
                <a:solidFill>
                  <a:srgbClr val="016EFF"/>
                </a:solidFill>
              </a:rPr>
              <a:t>*”</a:t>
            </a:r>
            <a:r>
              <a:rPr lang="en-US" altLang="zh-CN" dirty="0">
                <a:solidFill>
                  <a:srgbClr val="016EFF"/>
                </a:solidFill>
              </a:rPr>
              <a:t>]</a:t>
            </a:r>
            <a:r>
              <a:rPr lang="zh-CN" altLang="en-US" dirty="0">
                <a:solidFill>
                  <a:schemeClr val="tx1"/>
                </a:solidFill>
              </a:rPr>
              <a:t>：优先使用同一节点上的端点，如果该节点上没有可用端点，则回退到任何可用端点上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134B3E9-7AFC-9C4F-9BD4-259FFB3329B5}"/>
              </a:ext>
            </a:extLst>
          </p:cNvPr>
          <p:cNvGrpSpPr/>
          <p:nvPr/>
        </p:nvGrpSpPr>
        <p:grpSpPr>
          <a:xfrm>
            <a:off x="1924801" y="6136086"/>
            <a:ext cx="360316" cy="462024"/>
            <a:chOff x="1939457" y="2033695"/>
            <a:chExt cx="360316" cy="546100"/>
          </a:xfrm>
        </p:grpSpPr>
        <p:sp>
          <p:nvSpPr>
            <p:cNvPr id="31" name="Freeform 82">
              <a:extLst>
                <a:ext uri="{FF2B5EF4-FFF2-40B4-BE49-F238E27FC236}">
                  <a16:creationId xmlns:a16="http://schemas.microsoft.com/office/drawing/2014/main" id="{1F09B2EE-5D13-AB4B-AE96-8EE089347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9457" y="2033695"/>
              <a:ext cx="360316" cy="349250"/>
            </a:xfrm>
            <a:custGeom>
              <a:avLst/>
              <a:gdLst>
                <a:gd name="T0" fmla="*/ 64 w 127"/>
                <a:gd name="T1" fmla="*/ 0 h 123"/>
                <a:gd name="T2" fmla="*/ 0 w 127"/>
                <a:gd name="T3" fmla="*/ 64 h 123"/>
                <a:gd name="T4" fmla="*/ 29 w 127"/>
                <a:gd name="T5" fmla="*/ 117 h 123"/>
                <a:gd name="T6" fmla="*/ 29 w 127"/>
                <a:gd name="T7" fmla="*/ 123 h 123"/>
                <a:gd name="T8" fmla="*/ 98 w 127"/>
                <a:gd name="T9" fmla="*/ 123 h 123"/>
                <a:gd name="T10" fmla="*/ 98 w 127"/>
                <a:gd name="T11" fmla="*/ 117 h 123"/>
                <a:gd name="T12" fmla="*/ 127 w 127"/>
                <a:gd name="T13" fmla="*/ 64 h 123"/>
                <a:gd name="T14" fmla="*/ 64 w 127"/>
                <a:gd name="T15" fmla="*/ 0 h 123"/>
                <a:gd name="T16" fmla="*/ 71 w 127"/>
                <a:gd name="T17" fmla="*/ 30 h 123"/>
                <a:gd name="T18" fmla="*/ 27 w 127"/>
                <a:gd name="T19" fmla="*/ 66 h 123"/>
                <a:gd name="T20" fmla="*/ 23 w 127"/>
                <a:gd name="T21" fmla="*/ 70 h 123"/>
                <a:gd name="T22" fmla="*/ 22 w 127"/>
                <a:gd name="T23" fmla="*/ 70 h 123"/>
                <a:gd name="T24" fmla="*/ 19 w 127"/>
                <a:gd name="T25" fmla="*/ 65 h 123"/>
                <a:gd name="T26" fmla="*/ 28 w 127"/>
                <a:gd name="T27" fmla="*/ 41 h 123"/>
                <a:gd name="T28" fmla="*/ 72 w 127"/>
                <a:gd name="T29" fmla="*/ 22 h 123"/>
                <a:gd name="T30" fmla="*/ 75 w 127"/>
                <a:gd name="T31" fmla="*/ 26 h 123"/>
                <a:gd name="T32" fmla="*/ 71 w 127"/>
                <a:gd name="T3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23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85"/>
                    <a:pt x="11" y="105"/>
                    <a:pt x="29" y="117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116" y="105"/>
                    <a:pt x="127" y="85"/>
                    <a:pt x="127" y="64"/>
                  </a:cubicBezTo>
                  <a:cubicBezTo>
                    <a:pt x="127" y="29"/>
                    <a:pt x="99" y="0"/>
                    <a:pt x="64" y="0"/>
                  </a:cubicBezTo>
                  <a:close/>
                  <a:moveTo>
                    <a:pt x="71" y="30"/>
                  </a:moveTo>
                  <a:cubicBezTo>
                    <a:pt x="33" y="24"/>
                    <a:pt x="27" y="65"/>
                    <a:pt x="27" y="66"/>
                  </a:cubicBezTo>
                  <a:cubicBezTo>
                    <a:pt x="26" y="68"/>
                    <a:pt x="25" y="70"/>
                    <a:pt x="23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0" y="70"/>
                    <a:pt x="18" y="67"/>
                    <a:pt x="19" y="65"/>
                  </a:cubicBezTo>
                  <a:cubicBezTo>
                    <a:pt x="19" y="65"/>
                    <a:pt x="20" y="53"/>
                    <a:pt x="28" y="41"/>
                  </a:cubicBezTo>
                  <a:cubicBezTo>
                    <a:pt x="35" y="30"/>
                    <a:pt x="48" y="18"/>
                    <a:pt x="72" y="22"/>
                  </a:cubicBezTo>
                  <a:cubicBezTo>
                    <a:pt x="74" y="22"/>
                    <a:pt x="76" y="24"/>
                    <a:pt x="75" y="26"/>
                  </a:cubicBezTo>
                  <a:cubicBezTo>
                    <a:pt x="75" y="28"/>
                    <a:pt x="73" y="30"/>
                    <a:pt x="71" y="30"/>
                  </a:cubicBez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2" name="Rectangle 83">
              <a:extLst>
                <a:ext uri="{FF2B5EF4-FFF2-40B4-BE49-F238E27FC236}">
                  <a16:creationId xmlns:a16="http://schemas.microsoft.com/office/drawing/2014/main" id="{6B9C6E3B-EFA6-B441-A425-9E0EC08D7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06757"/>
              <a:ext cx="195237" cy="19050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B510676B-3B7B-E24A-A1BF-8E4F5E772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996" y="2494070"/>
              <a:ext cx="195237" cy="85725"/>
            </a:xfrm>
            <a:custGeom>
              <a:avLst/>
              <a:gdLst>
                <a:gd name="T0" fmla="*/ 0 w 69"/>
                <a:gd name="T1" fmla="*/ 2 h 30"/>
                <a:gd name="T2" fmla="*/ 13 w 69"/>
                <a:gd name="T3" fmla="*/ 15 h 30"/>
                <a:gd name="T4" fmla="*/ 16 w 69"/>
                <a:gd name="T5" fmla="*/ 15 h 30"/>
                <a:gd name="T6" fmla="*/ 35 w 69"/>
                <a:gd name="T7" fmla="*/ 30 h 30"/>
                <a:gd name="T8" fmla="*/ 54 w 69"/>
                <a:gd name="T9" fmla="*/ 15 h 30"/>
                <a:gd name="T10" fmla="*/ 57 w 69"/>
                <a:gd name="T11" fmla="*/ 15 h 30"/>
                <a:gd name="T12" fmla="*/ 69 w 69"/>
                <a:gd name="T13" fmla="*/ 2 h 30"/>
                <a:gd name="T14" fmla="*/ 69 w 69"/>
                <a:gd name="T15" fmla="*/ 0 h 30"/>
                <a:gd name="T16" fmla="*/ 0 w 69"/>
                <a:gd name="T17" fmla="*/ 0 h 30"/>
                <a:gd name="T18" fmla="*/ 0 w 69"/>
                <a:gd name="T1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30">
                  <a:moveTo>
                    <a:pt x="0" y="2"/>
                  </a:moveTo>
                  <a:cubicBezTo>
                    <a:pt x="0" y="9"/>
                    <a:pt x="6" y="15"/>
                    <a:pt x="13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3"/>
                    <a:pt x="24" y="30"/>
                    <a:pt x="35" y="30"/>
                  </a:cubicBezTo>
                  <a:cubicBezTo>
                    <a:pt x="45" y="30"/>
                    <a:pt x="54" y="23"/>
                    <a:pt x="54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63" y="15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" name="Rectangle 85">
              <a:extLst>
                <a:ext uri="{FF2B5EF4-FFF2-40B4-BE49-F238E27FC236}">
                  <a16:creationId xmlns:a16="http://schemas.microsoft.com/office/drawing/2014/main" id="{2AFD9A8F-93FB-8E46-A124-AFF68C50A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51207"/>
              <a:ext cx="195237" cy="20638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30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6">
            <a:extLst>
              <a:ext uri="{FF2B5EF4-FFF2-40B4-BE49-F238E27FC236}">
                <a16:creationId xmlns:a16="http://schemas.microsoft.com/office/drawing/2014/main" id="{2F60F4D1-0E4B-D249-9E33-FF67C6A86F46}"/>
              </a:ext>
            </a:extLst>
          </p:cNvPr>
          <p:cNvSpPr txBox="1">
            <a:spLocks/>
          </p:cNvSpPr>
          <p:nvPr/>
        </p:nvSpPr>
        <p:spPr>
          <a:xfrm>
            <a:off x="360000" y="360000"/>
            <a:ext cx="10515600" cy="6354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解决方案 </a:t>
            </a:r>
            <a:r>
              <a:rPr lang="en-US" altLang="zh-CN" dirty="0"/>
              <a:t>- Kubernetes</a:t>
            </a:r>
            <a:r>
              <a:rPr lang="zh-CN" altLang="en-US" dirty="0"/>
              <a:t>拓扑感知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C1E23CAF-A517-F845-8DDF-F837F5F54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2" y="5164375"/>
            <a:ext cx="3369235" cy="1047487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C4CDE8F7-04F1-1442-8410-5C2E185ECDB7}"/>
              </a:ext>
            </a:extLst>
          </p:cNvPr>
          <p:cNvSpPr/>
          <p:nvPr/>
        </p:nvSpPr>
        <p:spPr>
          <a:xfrm>
            <a:off x="505182" y="968138"/>
            <a:ext cx="3022211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开启拓扑感知特性</a:t>
            </a:r>
            <a:r>
              <a:rPr lang="en-US" altLang="zh-CN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 – </a:t>
            </a: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所有组件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EA7DD6-FD5D-1B41-8254-D72121BF0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82" y="1572830"/>
            <a:ext cx="2517939" cy="33948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4945A6-4018-CE4A-BB9A-986E0A44B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957" y="1572830"/>
            <a:ext cx="8359920" cy="47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6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母机宕机下的存储影响</a:t>
            </a:r>
            <a:r>
              <a:rPr lang="en-US" altLang="zh-CN" dirty="0"/>
              <a:t> - </a:t>
            </a:r>
            <a:r>
              <a:rPr lang="zh-CN" altLang="en-US" dirty="0"/>
              <a:t>系统存储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6245D4-8B3E-DB41-9B66-A7A292A94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52" y="1004571"/>
            <a:ext cx="8064500" cy="3619500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D281F6C6-2BA6-B64F-874F-8B13A6F1DA20}"/>
              </a:ext>
            </a:extLst>
          </p:cNvPr>
          <p:cNvSpPr/>
          <p:nvPr/>
        </p:nvSpPr>
        <p:spPr>
          <a:xfrm>
            <a:off x="2572609" y="5095734"/>
            <a:ext cx="7204943" cy="668458"/>
          </a:xfrm>
          <a:prstGeom prst="roundRect">
            <a:avLst>
              <a:gd name="adj" fmla="val 113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etcd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使用</a:t>
            </a:r>
            <a:r>
              <a:rPr lang="en" altLang="zh-CN" dirty="0">
                <a:solidFill>
                  <a:srgbClr val="DD0000"/>
                </a:solidFill>
                <a:latin typeface="Trebuchet MS" panose="020B0703020202090204" pitchFamily="34" charset="0"/>
                <a:hlinkClick r:id="rId4"/>
              </a:rPr>
              <a:t>Raft</a:t>
            </a:r>
            <a:r>
              <a:rPr lang="zh-CN" altLang="en-US" dirty="0">
                <a:solidFill>
                  <a:srgbClr val="DD0000"/>
                </a:solidFill>
                <a:latin typeface="Trebuchet MS" panose="020B0703020202090204" pitchFamily="34" charset="0"/>
                <a:hlinkClick r:id="rId4"/>
              </a:rPr>
              <a:t>一致性算法</a:t>
            </a:r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leader selection + log replication + safety)</a:t>
            </a:r>
          </a:p>
          <a:p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中的</a:t>
            </a:r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leader selection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来实现节点宕机下的高可用问题</a:t>
            </a:r>
            <a:endParaRPr lang="zh-CN" altLang="en-US" dirty="0"/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59B05D0-69E8-D148-9ACE-548592DA445B}"/>
              </a:ext>
            </a:extLst>
          </p:cNvPr>
          <p:cNvGrpSpPr/>
          <p:nvPr/>
        </p:nvGrpSpPr>
        <p:grpSpPr>
          <a:xfrm>
            <a:off x="1910171" y="5198951"/>
            <a:ext cx="360316" cy="462024"/>
            <a:chOff x="1939457" y="2033695"/>
            <a:chExt cx="360316" cy="546100"/>
          </a:xfrm>
        </p:grpSpPr>
        <p:sp>
          <p:nvSpPr>
            <p:cNvPr id="9" name="Freeform 82">
              <a:extLst>
                <a:ext uri="{FF2B5EF4-FFF2-40B4-BE49-F238E27FC236}">
                  <a16:creationId xmlns:a16="http://schemas.microsoft.com/office/drawing/2014/main" id="{61718A08-638E-0E4F-A832-C53D1B910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9457" y="2033695"/>
              <a:ext cx="360316" cy="349250"/>
            </a:xfrm>
            <a:custGeom>
              <a:avLst/>
              <a:gdLst>
                <a:gd name="T0" fmla="*/ 64 w 127"/>
                <a:gd name="T1" fmla="*/ 0 h 123"/>
                <a:gd name="T2" fmla="*/ 0 w 127"/>
                <a:gd name="T3" fmla="*/ 64 h 123"/>
                <a:gd name="T4" fmla="*/ 29 w 127"/>
                <a:gd name="T5" fmla="*/ 117 h 123"/>
                <a:gd name="T6" fmla="*/ 29 w 127"/>
                <a:gd name="T7" fmla="*/ 123 h 123"/>
                <a:gd name="T8" fmla="*/ 98 w 127"/>
                <a:gd name="T9" fmla="*/ 123 h 123"/>
                <a:gd name="T10" fmla="*/ 98 w 127"/>
                <a:gd name="T11" fmla="*/ 117 h 123"/>
                <a:gd name="T12" fmla="*/ 127 w 127"/>
                <a:gd name="T13" fmla="*/ 64 h 123"/>
                <a:gd name="T14" fmla="*/ 64 w 127"/>
                <a:gd name="T15" fmla="*/ 0 h 123"/>
                <a:gd name="T16" fmla="*/ 71 w 127"/>
                <a:gd name="T17" fmla="*/ 30 h 123"/>
                <a:gd name="T18" fmla="*/ 27 w 127"/>
                <a:gd name="T19" fmla="*/ 66 h 123"/>
                <a:gd name="T20" fmla="*/ 23 w 127"/>
                <a:gd name="T21" fmla="*/ 70 h 123"/>
                <a:gd name="T22" fmla="*/ 22 w 127"/>
                <a:gd name="T23" fmla="*/ 70 h 123"/>
                <a:gd name="T24" fmla="*/ 19 w 127"/>
                <a:gd name="T25" fmla="*/ 65 h 123"/>
                <a:gd name="T26" fmla="*/ 28 w 127"/>
                <a:gd name="T27" fmla="*/ 41 h 123"/>
                <a:gd name="T28" fmla="*/ 72 w 127"/>
                <a:gd name="T29" fmla="*/ 22 h 123"/>
                <a:gd name="T30" fmla="*/ 75 w 127"/>
                <a:gd name="T31" fmla="*/ 26 h 123"/>
                <a:gd name="T32" fmla="*/ 71 w 127"/>
                <a:gd name="T3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23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85"/>
                    <a:pt x="11" y="105"/>
                    <a:pt x="29" y="117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116" y="105"/>
                    <a:pt x="127" y="85"/>
                    <a:pt x="127" y="64"/>
                  </a:cubicBezTo>
                  <a:cubicBezTo>
                    <a:pt x="127" y="29"/>
                    <a:pt x="99" y="0"/>
                    <a:pt x="64" y="0"/>
                  </a:cubicBezTo>
                  <a:close/>
                  <a:moveTo>
                    <a:pt x="71" y="30"/>
                  </a:moveTo>
                  <a:cubicBezTo>
                    <a:pt x="33" y="24"/>
                    <a:pt x="27" y="65"/>
                    <a:pt x="27" y="66"/>
                  </a:cubicBezTo>
                  <a:cubicBezTo>
                    <a:pt x="26" y="68"/>
                    <a:pt x="25" y="70"/>
                    <a:pt x="23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0" y="70"/>
                    <a:pt x="18" y="67"/>
                    <a:pt x="19" y="65"/>
                  </a:cubicBezTo>
                  <a:cubicBezTo>
                    <a:pt x="19" y="65"/>
                    <a:pt x="20" y="53"/>
                    <a:pt x="28" y="41"/>
                  </a:cubicBezTo>
                  <a:cubicBezTo>
                    <a:pt x="35" y="30"/>
                    <a:pt x="48" y="18"/>
                    <a:pt x="72" y="22"/>
                  </a:cubicBezTo>
                  <a:cubicBezTo>
                    <a:pt x="74" y="22"/>
                    <a:pt x="76" y="24"/>
                    <a:pt x="75" y="26"/>
                  </a:cubicBezTo>
                  <a:cubicBezTo>
                    <a:pt x="75" y="28"/>
                    <a:pt x="73" y="30"/>
                    <a:pt x="71" y="30"/>
                  </a:cubicBez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83">
              <a:extLst>
                <a:ext uri="{FF2B5EF4-FFF2-40B4-BE49-F238E27FC236}">
                  <a16:creationId xmlns:a16="http://schemas.microsoft.com/office/drawing/2014/main" id="{D5F0FD17-20DD-CB49-ACD9-A9F0870B4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06757"/>
              <a:ext cx="195237" cy="19050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95C82C9C-C81E-F94C-989F-5604594B3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996" y="2494070"/>
              <a:ext cx="195237" cy="85725"/>
            </a:xfrm>
            <a:custGeom>
              <a:avLst/>
              <a:gdLst>
                <a:gd name="T0" fmla="*/ 0 w 69"/>
                <a:gd name="T1" fmla="*/ 2 h 30"/>
                <a:gd name="T2" fmla="*/ 13 w 69"/>
                <a:gd name="T3" fmla="*/ 15 h 30"/>
                <a:gd name="T4" fmla="*/ 16 w 69"/>
                <a:gd name="T5" fmla="*/ 15 h 30"/>
                <a:gd name="T6" fmla="*/ 35 w 69"/>
                <a:gd name="T7" fmla="*/ 30 h 30"/>
                <a:gd name="T8" fmla="*/ 54 w 69"/>
                <a:gd name="T9" fmla="*/ 15 h 30"/>
                <a:gd name="T10" fmla="*/ 57 w 69"/>
                <a:gd name="T11" fmla="*/ 15 h 30"/>
                <a:gd name="T12" fmla="*/ 69 w 69"/>
                <a:gd name="T13" fmla="*/ 2 h 30"/>
                <a:gd name="T14" fmla="*/ 69 w 69"/>
                <a:gd name="T15" fmla="*/ 0 h 30"/>
                <a:gd name="T16" fmla="*/ 0 w 69"/>
                <a:gd name="T17" fmla="*/ 0 h 30"/>
                <a:gd name="T18" fmla="*/ 0 w 69"/>
                <a:gd name="T1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30">
                  <a:moveTo>
                    <a:pt x="0" y="2"/>
                  </a:moveTo>
                  <a:cubicBezTo>
                    <a:pt x="0" y="9"/>
                    <a:pt x="6" y="15"/>
                    <a:pt x="13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3"/>
                    <a:pt x="24" y="30"/>
                    <a:pt x="35" y="30"/>
                  </a:cubicBezTo>
                  <a:cubicBezTo>
                    <a:pt x="45" y="30"/>
                    <a:pt x="54" y="23"/>
                    <a:pt x="54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63" y="15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85">
              <a:extLst>
                <a:ext uri="{FF2B5EF4-FFF2-40B4-BE49-F238E27FC236}">
                  <a16:creationId xmlns:a16="http://schemas.microsoft.com/office/drawing/2014/main" id="{F84B2CE7-D045-DA44-B230-8BBFA95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51207"/>
              <a:ext cx="195237" cy="20638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983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母机宕机下的存储影响</a:t>
            </a:r>
            <a:r>
              <a:rPr lang="en-US" altLang="zh-CN" dirty="0"/>
              <a:t> - </a:t>
            </a:r>
            <a:r>
              <a:rPr lang="zh-CN" altLang="en-US" dirty="0"/>
              <a:t>应用存储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45E4EE-3CC0-F74E-B021-85735927324B}"/>
              </a:ext>
            </a:extLst>
          </p:cNvPr>
          <p:cNvSpPr/>
          <p:nvPr/>
        </p:nvSpPr>
        <p:spPr>
          <a:xfrm>
            <a:off x="1342884" y="937548"/>
            <a:ext cx="873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Kubernetes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存储本身组件功能</a:t>
            </a:r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in-tree, flexVolume, external-storage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以及</a:t>
            </a:r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csi)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的影响实际上可以归纳为对存储插件应用的影响，这里以</a:t>
            </a:r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csi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为例子进行说明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FF0313-7F5A-A84D-B0A7-C5F131AF9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3" y="1561395"/>
            <a:ext cx="7438663" cy="418424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1E4C832-EFB2-D14E-88CD-1DCD48847E2E}"/>
              </a:ext>
            </a:extLst>
          </p:cNvPr>
          <p:cNvGrpSpPr/>
          <p:nvPr/>
        </p:nvGrpSpPr>
        <p:grpSpPr>
          <a:xfrm>
            <a:off x="1688627" y="6024400"/>
            <a:ext cx="360316" cy="462024"/>
            <a:chOff x="1939457" y="2033695"/>
            <a:chExt cx="360316" cy="546100"/>
          </a:xfrm>
        </p:grpSpPr>
        <p:sp>
          <p:nvSpPr>
            <p:cNvPr id="9" name="Freeform 82">
              <a:extLst>
                <a:ext uri="{FF2B5EF4-FFF2-40B4-BE49-F238E27FC236}">
                  <a16:creationId xmlns:a16="http://schemas.microsoft.com/office/drawing/2014/main" id="{695C1127-222A-F84D-97B7-B53B292DA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9457" y="2033695"/>
              <a:ext cx="360316" cy="349250"/>
            </a:xfrm>
            <a:custGeom>
              <a:avLst/>
              <a:gdLst>
                <a:gd name="T0" fmla="*/ 64 w 127"/>
                <a:gd name="T1" fmla="*/ 0 h 123"/>
                <a:gd name="T2" fmla="*/ 0 w 127"/>
                <a:gd name="T3" fmla="*/ 64 h 123"/>
                <a:gd name="T4" fmla="*/ 29 w 127"/>
                <a:gd name="T5" fmla="*/ 117 h 123"/>
                <a:gd name="T6" fmla="*/ 29 w 127"/>
                <a:gd name="T7" fmla="*/ 123 h 123"/>
                <a:gd name="T8" fmla="*/ 98 w 127"/>
                <a:gd name="T9" fmla="*/ 123 h 123"/>
                <a:gd name="T10" fmla="*/ 98 w 127"/>
                <a:gd name="T11" fmla="*/ 117 h 123"/>
                <a:gd name="T12" fmla="*/ 127 w 127"/>
                <a:gd name="T13" fmla="*/ 64 h 123"/>
                <a:gd name="T14" fmla="*/ 64 w 127"/>
                <a:gd name="T15" fmla="*/ 0 h 123"/>
                <a:gd name="T16" fmla="*/ 71 w 127"/>
                <a:gd name="T17" fmla="*/ 30 h 123"/>
                <a:gd name="T18" fmla="*/ 27 w 127"/>
                <a:gd name="T19" fmla="*/ 66 h 123"/>
                <a:gd name="T20" fmla="*/ 23 w 127"/>
                <a:gd name="T21" fmla="*/ 70 h 123"/>
                <a:gd name="T22" fmla="*/ 22 w 127"/>
                <a:gd name="T23" fmla="*/ 70 h 123"/>
                <a:gd name="T24" fmla="*/ 19 w 127"/>
                <a:gd name="T25" fmla="*/ 65 h 123"/>
                <a:gd name="T26" fmla="*/ 28 w 127"/>
                <a:gd name="T27" fmla="*/ 41 h 123"/>
                <a:gd name="T28" fmla="*/ 72 w 127"/>
                <a:gd name="T29" fmla="*/ 22 h 123"/>
                <a:gd name="T30" fmla="*/ 75 w 127"/>
                <a:gd name="T31" fmla="*/ 26 h 123"/>
                <a:gd name="T32" fmla="*/ 71 w 127"/>
                <a:gd name="T3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23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85"/>
                    <a:pt x="11" y="105"/>
                    <a:pt x="29" y="117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116" y="105"/>
                    <a:pt x="127" y="85"/>
                    <a:pt x="127" y="64"/>
                  </a:cubicBezTo>
                  <a:cubicBezTo>
                    <a:pt x="127" y="29"/>
                    <a:pt x="99" y="0"/>
                    <a:pt x="64" y="0"/>
                  </a:cubicBezTo>
                  <a:close/>
                  <a:moveTo>
                    <a:pt x="71" y="30"/>
                  </a:moveTo>
                  <a:cubicBezTo>
                    <a:pt x="33" y="24"/>
                    <a:pt x="27" y="65"/>
                    <a:pt x="27" y="66"/>
                  </a:cubicBezTo>
                  <a:cubicBezTo>
                    <a:pt x="26" y="68"/>
                    <a:pt x="25" y="70"/>
                    <a:pt x="23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0" y="70"/>
                    <a:pt x="18" y="67"/>
                    <a:pt x="19" y="65"/>
                  </a:cubicBezTo>
                  <a:cubicBezTo>
                    <a:pt x="19" y="65"/>
                    <a:pt x="20" y="53"/>
                    <a:pt x="28" y="41"/>
                  </a:cubicBezTo>
                  <a:cubicBezTo>
                    <a:pt x="35" y="30"/>
                    <a:pt x="48" y="18"/>
                    <a:pt x="72" y="22"/>
                  </a:cubicBezTo>
                  <a:cubicBezTo>
                    <a:pt x="74" y="22"/>
                    <a:pt x="76" y="24"/>
                    <a:pt x="75" y="26"/>
                  </a:cubicBezTo>
                  <a:cubicBezTo>
                    <a:pt x="75" y="28"/>
                    <a:pt x="73" y="30"/>
                    <a:pt x="71" y="30"/>
                  </a:cubicBez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83">
              <a:extLst>
                <a:ext uri="{FF2B5EF4-FFF2-40B4-BE49-F238E27FC236}">
                  <a16:creationId xmlns:a16="http://schemas.microsoft.com/office/drawing/2014/main" id="{03331DF1-88BE-F642-AED1-807E93E2B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06757"/>
              <a:ext cx="195237" cy="19050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4664788B-E151-6542-B9F2-D010CB2C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996" y="2494070"/>
              <a:ext cx="195237" cy="85725"/>
            </a:xfrm>
            <a:custGeom>
              <a:avLst/>
              <a:gdLst>
                <a:gd name="T0" fmla="*/ 0 w 69"/>
                <a:gd name="T1" fmla="*/ 2 h 30"/>
                <a:gd name="T2" fmla="*/ 13 w 69"/>
                <a:gd name="T3" fmla="*/ 15 h 30"/>
                <a:gd name="T4" fmla="*/ 16 w 69"/>
                <a:gd name="T5" fmla="*/ 15 h 30"/>
                <a:gd name="T6" fmla="*/ 35 w 69"/>
                <a:gd name="T7" fmla="*/ 30 h 30"/>
                <a:gd name="T8" fmla="*/ 54 w 69"/>
                <a:gd name="T9" fmla="*/ 15 h 30"/>
                <a:gd name="T10" fmla="*/ 57 w 69"/>
                <a:gd name="T11" fmla="*/ 15 h 30"/>
                <a:gd name="T12" fmla="*/ 69 w 69"/>
                <a:gd name="T13" fmla="*/ 2 h 30"/>
                <a:gd name="T14" fmla="*/ 69 w 69"/>
                <a:gd name="T15" fmla="*/ 0 h 30"/>
                <a:gd name="T16" fmla="*/ 0 w 69"/>
                <a:gd name="T17" fmla="*/ 0 h 30"/>
                <a:gd name="T18" fmla="*/ 0 w 69"/>
                <a:gd name="T1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30">
                  <a:moveTo>
                    <a:pt x="0" y="2"/>
                  </a:moveTo>
                  <a:cubicBezTo>
                    <a:pt x="0" y="9"/>
                    <a:pt x="6" y="15"/>
                    <a:pt x="13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3"/>
                    <a:pt x="24" y="30"/>
                    <a:pt x="35" y="30"/>
                  </a:cubicBezTo>
                  <a:cubicBezTo>
                    <a:pt x="45" y="30"/>
                    <a:pt x="54" y="23"/>
                    <a:pt x="54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63" y="15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Rectangle 85">
              <a:extLst>
                <a:ext uri="{FF2B5EF4-FFF2-40B4-BE49-F238E27FC236}">
                  <a16:creationId xmlns:a16="http://schemas.microsoft.com/office/drawing/2014/main" id="{2AFFB7D1-5207-6D41-B03D-F65435862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51207"/>
              <a:ext cx="195237" cy="20638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94EC8CF-55AC-F747-A7BB-78DDC81A7764}"/>
              </a:ext>
            </a:extLst>
          </p:cNvPr>
          <p:cNvSpPr/>
          <p:nvPr/>
        </p:nvSpPr>
        <p:spPr>
          <a:xfrm>
            <a:off x="2314939" y="5791943"/>
            <a:ext cx="7204943" cy="940242"/>
          </a:xfrm>
          <a:prstGeom prst="roundRect">
            <a:avLst>
              <a:gd name="adj" fmla="val 113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通过实现对上述</a:t>
            </a:r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StatefulSet/Deployment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工作负载类型应用</a:t>
            </a:r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CSI Driver+Identity Controller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以及</a:t>
            </a:r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external-attacher+external-provisioner)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的高可用即可</a:t>
            </a:r>
            <a:endParaRPr lang="zh-CN" altLang="en-US" dirty="0"/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0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母机宕机下的应用高可用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4FDF8D-5194-9749-AD2F-9B9F8EC5F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4" y="2311371"/>
            <a:ext cx="3621690" cy="43446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FB7C3C-1820-6944-9B3F-63997AA7F660}"/>
              </a:ext>
            </a:extLst>
          </p:cNvPr>
          <p:cNvSpPr/>
          <p:nvPr/>
        </p:nvSpPr>
        <p:spPr>
          <a:xfrm>
            <a:off x="487518" y="903062"/>
            <a:ext cx="3378426" cy="676840"/>
          </a:xfrm>
          <a:prstGeom prst="rect">
            <a:avLst/>
          </a:prstGeom>
          <a:solidFill>
            <a:srgbClr val="016E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zh-CN" b="1" dirty="0"/>
          </a:p>
          <a:p>
            <a:pPr algn="ctr"/>
            <a:r>
              <a:rPr lang="en" altLang="zh-CN" b="1" dirty="0"/>
              <a:t>Stateless Application</a:t>
            </a:r>
            <a:r>
              <a:rPr lang="en-US" altLang="zh-CN" b="1" dirty="0"/>
              <a:t>&amp;</a:t>
            </a:r>
          </a:p>
          <a:p>
            <a:pPr algn="ctr"/>
            <a:r>
              <a:rPr lang="en" altLang="zh-CN" b="1" dirty="0"/>
              <a:t>Stateful Application(</a:t>
            </a:r>
            <a:r>
              <a:rPr lang="en" altLang="zh-CN" dirty="0"/>
              <a:t>RWX Type</a:t>
            </a:r>
            <a:r>
              <a:rPr lang="en" altLang="zh-CN" b="1" dirty="0"/>
              <a:t>)</a:t>
            </a:r>
          </a:p>
          <a:p>
            <a:pPr algn="ctr"/>
            <a:endParaRPr lang="en" altLang="zh-CN" b="1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0CF31DF-3084-FC42-A481-7DCE85F1E7E8}"/>
              </a:ext>
            </a:extLst>
          </p:cNvPr>
          <p:cNvSpPr/>
          <p:nvPr/>
        </p:nvSpPr>
        <p:spPr>
          <a:xfrm>
            <a:off x="487517" y="1718799"/>
            <a:ext cx="3378425" cy="496526"/>
          </a:xfrm>
          <a:prstGeom prst="roundRect">
            <a:avLst>
              <a:gd name="adj" fmla="val 414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D60ADE-66CE-2D4D-8B03-AF1B51A08A5F}"/>
              </a:ext>
            </a:extLst>
          </p:cNvPr>
          <p:cNvSpPr txBox="1"/>
          <p:nvPr/>
        </p:nvSpPr>
        <p:spPr>
          <a:xfrm>
            <a:off x="1373356" y="1819384"/>
            <a:ext cx="1775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微软雅黑 Light" panose="020B0502040204020203"/>
              </a:rPr>
              <a:t>反亲和</a:t>
            </a:r>
            <a:r>
              <a:rPr lang="en-US" altLang="zh-CN" sz="1600" dirty="0">
                <a:ea typeface="微软雅黑 Light" panose="020B0502040204020203"/>
              </a:rPr>
              <a:t>+</a:t>
            </a:r>
            <a:r>
              <a:rPr lang="zh-CN" altLang="en-US" sz="1600" dirty="0">
                <a:ea typeface="微软雅黑 Light" panose="020B0502040204020203"/>
              </a:rPr>
              <a:t>多副本</a:t>
            </a:r>
            <a:endParaRPr lang="en-US" altLang="zh-CN" sz="1600" dirty="0">
              <a:ea typeface="微软雅黑 Light" panose="020B0502040204020203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2A949F89-68D7-E647-B34A-E5B025A5ACD5}"/>
              </a:ext>
            </a:extLst>
          </p:cNvPr>
          <p:cNvCxnSpPr>
            <a:cxnSpLocks/>
          </p:cNvCxnSpPr>
          <p:nvPr/>
        </p:nvCxnSpPr>
        <p:spPr>
          <a:xfrm>
            <a:off x="4124142" y="1968905"/>
            <a:ext cx="0" cy="45147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0109813-BD60-2245-9E99-ADD6B356E183}"/>
              </a:ext>
            </a:extLst>
          </p:cNvPr>
          <p:cNvSpPr/>
          <p:nvPr/>
        </p:nvSpPr>
        <p:spPr>
          <a:xfrm>
            <a:off x="6463766" y="861098"/>
            <a:ext cx="3548383" cy="676840"/>
          </a:xfrm>
          <a:prstGeom prst="rect">
            <a:avLst/>
          </a:prstGeom>
          <a:solidFill>
            <a:srgbClr val="016E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zh-CN" b="1" dirty="0"/>
          </a:p>
          <a:p>
            <a:pPr algn="ctr"/>
            <a:r>
              <a:rPr lang="en" altLang="zh-CN" b="1" dirty="0"/>
              <a:t>Stateful Application(</a:t>
            </a:r>
            <a:r>
              <a:rPr lang="en" altLang="zh-CN" dirty="0"/>
              <a:t>Special Type</a:t>
            </a:r>
            <a:r>
              <a:rPr lang="en" altLang="zh-CN" b="1" dirty="0"/>
              <a:t>)</a:t>
            </a:r>
          </a:p>
          <a:p>
            <a:pPr algn="ctr"/>
            <a:endParaRPr lang="en" altLang="zh-CN" b="1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A87ED9C-8053-F44A-9CDE-8891AF85B7B8}"/>
              </a:ext>
            </a:extLst>
          </p:cNvPr>
          <p:cNvSpPr/>
          <p:nvPr/>
        </p:nvSpPr>
        <p:spPr>
          <a:xfrm>
            <a:off x="4438148" y="1718799"/>
            <a:ext cx="3548382" cy="635423"/>
          </a:xfrm>
          <a:prstGeom prst="roundRect">
            <a:avLst>
              <a:gd name="adj" fmla="val 414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4BD1F8-E010-B840-BF9C-D511C619958D}"/>
              </a:ext>
            </a:extLst>
          </p:cNvPr>
          <p:cNvSpPr txBox="1"/>
          <p:nvPr/>
        </p:nvSpPr>
        <p:spPr>
          <a:xfrm>
            <a:off x="5101687" y="1863418"/>
            <a:ext cx="271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一主两从三哨</a:t>
            </a:r>
            <a:r>
              <a:rPr lang="en-US" altLang="zh-CN" dirty="0"/>
              <a:t>(</a:t>
            </a:r>
            <a:r>
              <a:rPr lang="zh-CN" altLang="en-US" dirty="0"/>
              <a:t>主从</a:t>
            </a:r>
            <a:r>
              <a:rPr lang="en-US" altLang="zh-CN" dirty="0"/>
              <a:t>)</a:t>
            </a:r>
            <a:endParaRPr lang="en-US" altLang="zh-CN" sz="1600" dirty="0">
              <a:ea typeface="微软雅黑 Light" panose="020B0502040204020203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F05E42-D245-344E-BB74-8EF86A9D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357" y="2538020"/>
            <a:ext cx="4025185" cy="3492222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A3DF152C-7CDB-0E49-920F-CE37862E511E}"/>
              </a:ext>
            </a:extLst>
          </p:cNvPr>
          <p:cNvCxnSpPr>
            <a:cxnSpLocks/>
          </p:cNvCxnSpPr>
          <p:nvPr/>
        </p:nvCxnSpPr>
        <p:spPr>
          <a:xfrm>
            <a:off x="8241156" y="2015203"/>
            <a:ext cx="0" cy="45147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66A2FDAE-AD84-AB43-86A0-4F7C3AD9FAB2}"/>
              </a:ext>
            </a:extLst>
          </p:cNvPr>
          <p:cNvSpPr/>
          <p:nvPr/>
        </p:nvSpPr>
        <p:spPr>
          <a:xfrm>
            <a:off x="8439430" y="1730373"/>
            <a:ext cx="3548371" cy="635423"/>
          </a:xfrm>
          <a:prstGeom prst="roundRect">
            <a:avLst>
              <a:gd name="adj" fmla="val 414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92868D-9E28-C747-8E29-93FC80F47C2C}"/>
              </a:ext>
            </a:extLst>
          </p:cNvPr>
          <p:cNvSpPr txBox="1"/>
          <p:nvPr/>
        </p:nvSpPr>
        <p:spPr>
          <a:xfrm>
            <a:off x="9684390" y="1893778"/>
            <a:ext cx="1104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微软雅黑 Light" panose="020B0502040204020203"/>
              </a:rPr>
              <a:t>分布式锁</a:t>
            </a:r>
            <a:endParaRPr lang="en-US" altLang="zh-CN" sz="1600" dirty="0">
              <a:ea typeface="微软雅黑 Light" panose="020B0502040204020203"/>
            </a:endParaRPr>
          </a:p>
        </p:txBody>
      </p:sp>
      <p:sp>
        <p:nvSpPr>
          <p:cNvPr id="30" name="流程图: 文档 27">
            <a:extLst>
              <a:ext uri="{FF2B5EF4-FFF2-40B4-BE49-F238E27FC236}">
                <a16:creationId xmlns:a16="http://schemas.microsoft.com/office/drawing/2014/main" id="{F0EB46A5-8BCA-AC4E-A022-C74938DEED85}"/>
              </a:ext>
            </a:extLst>
          </p:cNvPr>
          <p:cNvSpPr/>
          <p:nvPr/>
        </p:nvSpPr>
        <p:spPr>
          <a:xfrm>
            <a:off x="9282360" y="4571452"/>
            <a:ext cx="2075579" cy="1594713"/>
          </a:xfrm>
          <a:prstGeom prst="flowChartDocument">
            <a:avLst/>
          </a:prstGeom>
          <a:solidFill>
            <a:schemeClr val="accent2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" altLang="zh-CN" sz="1600" dirty="0"/>
          </a:p>
          <a:p>
            <a:pPr algn="ctr"/>
            <a:endParaRPr lang="en" altLang="zh-CN" sz="1600" dirty="0"/>
          </a:p>
          <a:p>
            <a:pPr algn="ctr"/>
            <a:r>
              <a:rPr lang="zh-CN" altLang="en" sz="1600" dirty="0"/>
              <a:t>锁</a:t>
            </a:r>
            <a:r>
              <a:rPr lang="zh-CN" altLang="en-US" sz="1600" dirty="0"/>
              <a:t>持有者</a:t>
            </a:r>
            <a:endParaRPr lang="en" altLang="zh-CN" sz="1600" dirty="0"/>
          </a:p>
          <a:p>
            <a:pPr algn="ctr"/>
            <a:r>
              <a:rPr lang="zh-CN" altLang="en" sz="1600" dirty="0"/>
              <a:t>锁</a:t>
            </a:r>
            <a:r>
              <a:rPr lang="zh-CN" altLang="en-US" sz="1600" dirty="0"/>
              <a:t>释放时间</a:t>
            </a:r>
            <a:endParaRPr lang="en" altLang="zh-CN" sz="1600" dirty="0"/>
          </a:p>
          <a:p>
            <a:pPr algn="ctr"/>
            <a:r>
              <a:rPr lang="zh-CN" altLang="en" sz="1600" dirty="0"/>
              <a:t>获取</a:t>
            </a:r>
            <a:r>
              <a:rPr lang="zh-CN" altLang="en-US" sz="1600" dirty="0"/>
              <a:t>时间戳</a:t>
            </a:r>
            <a:endParaRPr lang="en" altLang="zh-CN" sz="1600" dirty="0"/>
          </a:p>
          <a:p>
            <a:pPr algn="ctr"/>
            <a:r>
              <a:rPr lang="zh-CN" altLang="en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时间戳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A7793B1-9E41-9D4E-A38E-9A24A3DA9BC1}"/>
              </a:ext>
            </a:extLst>
          </p:cNvPr>
          <p:cNvSpPr/>
          <p:nvPr/>
        </p:nvSpPr>
        <p:spPr>
          <a:xfrm>
            <a:off x="8374691" y="2638867"/>
            <a:ext cx="1706923" cy="105136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411F6D2-124D-E843-B5DC-B00C50EAA7E6}"/>
              </a:ext>
            </a:extLst>
          </p:cNvPr>
          <p:cNvSpPr/>
          <p:nvPr/>
        </p:nvSpPr>
        <p:spPr>
          <a:xfrm>
            <a:off x="8814860" y="3135849"/>
            <a:ext cx="980574" cy="424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控制器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0161948-8E7A-D542-9D7A-6860F5F37C17}"/>
              </a:ext>
            </a:extLst>
          </p:cNvPr>
          <p:cNvSpPr txBox="1"/>
          <p:nvPr/>
        </p:nvSpPr>
        <p:spPr>
          <a:xfrm>
            <a:off x="9228153" y="4571452"/>
            <a:ext cx="2447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F72518D-902F-A54F-A559-6D2DDB2D6BC6}"/>
              </a:ext>
            </a:extLst>
          </p:cNvPr>
          <p:cNvSpPr txBox="1"/>
          <p:nvPr/>
        </p:nvSpPr>
        <p:spPr>
          <a:xfrm>
            <a:off x="8355587" y="2741313"/>
            <a:ext cx="244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Leader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C0EE5DFD-FEAA-C645-8ECD-658B375C0F75}"/>
              </a:ext>
            </a:extLst>
          </p:cNvPr>
          <p:cNvCxnSpPr>
            <a:cxnSpLocks/>
            <a:stCxn id="32" idx="2"/>
            <a:endCxn id="30" idx="0"/>
          </p:cNvCxnSpPr>
          <p:nvPr/>
        </p:nvCxnSpPr>
        <p:spPr>
          <a:xfrm rot="16200000" flipH="1">
            <a:off x="9307078" y="3558379"/>
            <a:ext cx="1011141" cy="10150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F8E9CC8D-919C-9F4A-A4F7-A67F75E5239B}"/>
              </a:ext>
            </a:extLst>
          </p:cNvPr>
          <p:cNvSpPr/>
          <p:nvPr/>
        </p:nvSpPr>
        <p:spPr>
          <a:xfrm>
            <a:off x="10342936" y="2627292"/>
            <a:ext cx="1706923" cy="105136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3D17D586-B301-8D47-8371-3D0C7E57D5CE}"/>
              </a:ext>
            </a:extLst>
          </p:cNvPr>
          <p:cNvSpPr/>
          <p:nvPr/>
        </p:nvSpPr>
        <p:spPr>
          <a:xfrm>
            <a:off x="10817624" y="3122294"/>
            <a:ext cx="980574" cy="424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控制器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FC00344-2B6A-F143-8C0B-F9C77C4E9B0D}"/>
              </a:ext>
            </a:extLst>
          </p:cNvPr>
          <p:cNvSpPr txBox="1"/>
          <p:nvPr/>
        </p:nvSpPr>
        <p:spPr>
          <a:xfrm>
            <a:off x="10342936" y="2731689"/>
            <a:ext cx="244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候选者</a:t>
            </a:r>
          </a:p>
        </p:txBody>
      </p:sp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E6E45A66-D394-F746-84A9-C5E876E368A5}"/>
              </a:ext>
            </a:extLst>
          </p:cNvPr>
          <p:cNvCxnSpPr>
            <a:cxnSpLocks/>
            <a:stCxn id="37" idx="2"/>
            <a:endCxn id="30" idx="0"/>
          </p:cNvCxnSpPr>
          <p:nvPr/>
        </p:nvCxnSpPr>
        <p:spPr>
          <a:xfrm rot="5400000">
            <a:off x="10301683" y="3565224"/>
            <a:ext cx="1024696" cy="987761"/>
          </a:xfrm>
          <a:prstGeom prst="bentConnector3">
            <a:avLst>
              <a:gd name="adj1" fmla="val 52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E58DF55-F733-CB45-95AB-F4A3A7EAA9FC}"/>
              </a:ext>
            </a:extLst>
          </p:cNvPr>
          <p:cNvSpPr txBox="1"/>
          <p:nvPr/>
        </p:nvSpPr>
        <p:spPr>
          <a:xfrm>
            <a:off x="9096405" y="4109787"/>
            <a:ext cx="244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更新时间戳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94F851A-0319-3248-9237-994F04A13517}"/>
              </a:ext>
            </a:extLst>
          </p:cNvPr>
          <p:cNvSpPr txBox="1"/>
          <p:nvPr/>
        </p:nvSpPr>
        <p:spPr>
          <a:xfrm>
            <a:off x="10473869" y="4103116"/>
            <a:ext cx="187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尝试获取锁</a:t>
            </a:r>
          </a:p>
        </p:txBody>
      </p:sp>
    </p:spTree>
    <p:extLst>
      <p:ext uri="{BB962C8B-B14F-4D97-AF65-F5344CB8AC3E}">
        <p14:creationId xmlns:p14="http://schemas.microsoft.com/office/powerpoint/2010/main" val="292400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节点宕机下的</a:t>
            </a:r>
            <a:r>
              <a:rPr lang="en-US" altLang="zh-CN" dirty="0"/>
              <a:t>Pod</a:t>
            </a:r>
            <a:r>
              <a:rPr lang="zh-CN" altLang="en-US" dirty="0"/>
              <a:t>驱逐 </a:t>
            </a:r>
            <a:r>
              <a:rPr lang="en-US" altLang="zh-CN" dirty="0"/>
              <a:t>- </a:t>
            </a:r>
            <a:r>
              <a:rPr lang="zh-CN" altLang="en-US" dirty="0"/>
              <a:t>应用相关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F4BB7D02-0DDD-384E-939E-40D4FE8C4AAE}"/>
              </a:ext>
            </a:extLst>
          </p:cNvPr>
          <p:cNvSpPr/>
          <p:nvPr/>
        </p:nvSpPr>
        <p:spPr>
          <a:xfrm>
            <a:off x="448150" y="960699"/>
            <a:ext cx="11057086" cy="1270234"/>
          </a:xfrm>
          <a:prstGeom prst="roundRect">
            <a:avLst>
              <a:gd name="adj" fmla="val 113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" altLang="zh-CN" dirty="0">
                <a:solidFill>
                  <a:schemeClr val="tx1"/>
                </a:solidFill>
              </a:rPr>
              <a:t>pod</a:t>
            </a:r>
            <a:r>
              <a:rPr lang="zh-CN" altLang="en-US" dirty="0">
                <a:solidFill>
                  <a:schemeClr val="tx1"/>
                </a:solidFill>
              </a:rPr>
              <a:t>驱逐可以使服务自动恢复副本数量。</a:t>
            </a:r>
            <a:r>
              <a:rPr lang="en" altLang="zh-CN" dirty="0">
                <a:solidFill>
                  <a:schemeClr val="tx1"/>
                </a:solidFill>
              </a:rPr>
              <a:t>node controller</a:t>
            </a:r>
            <a:r>
              <a:rPr lang="zh-CN" altLang="en-US" dirty="0">
                <a:solidFill>
                  <a:schemeClr val="tx1"/>
                </a:solidFill>
              </a:rPr>
              <a:t>会在节点心跳超时之后一段时间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默认</a:t>
            </a: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en" altLang="zh-CN" dirty="0">
                <a:solidFill>
                  <a:schemeClr val="tx1"/>
                </a:solidFill>
              </a:rPr>
              <a:t>mins)</a:t>
            </a:r>
            <a:r>
              <a:rPr lang="zh-CN" altLang="en-US" dirty="0">
                <a:solidFill>
                  <a:schemeClr val="tx1"/>
                </a:solidFill>
              </a:rPr>
              <a:t>驱逐该节点上的</a:t>
            </a:r>
            <a:r>
              <a:rPr lang="en" altLang="zh-CN" dirty="0">
                <a:solidFill>
                  <a:schemeClr val="tx1"/>
                </a:solidFill>
              </a:rPr>
              <a:t>pod</a:t>
            </a:r>
            <a:r>
              <a:rPr lang="zh-CN" altLang="e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这个时间由如下参数决定：</a:t>
            </a:r>
            <a:br>
              <a:rPr lang="en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" altLang="zh-CN" dirty="0">
                <a:solidFill>
                  <a:schemeClr val="tx1"/>
                </a:solidFill>
              </a:rPr>
              <a:t>(kube-apiserver)default-not-ready-toleration-seconds</a:t>
            </a:r>
            <a:r>
              <a:rPr lang="zh-CN" altLang="en" dirty="0">
                <a:solidFill>
                  <a:schemeClr val="tx1"/>
                </a:solidFill>
              </a:rPr>
              <a:t>：</a:t>
            </a:r>
            <a:r>
              <a:rPr lang="en" altLang="zh-CN" dirty="0">
                <a:solidFill>
                  <a:schemeClr val="tx1"/>
                </a:solidFill>
              </a:rPr>
              <a:t>default 300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" altLang="zh-CN" dirty="0">
                <a:solidFill>
                  <a:schemeClr val="tx1"/>
                </a:solidFill>
              </a:rPr>
              <a:t>(kube-apiserver)default-unreachable-toleration-seconds</a:t>
            </a:r>
            <a:r>
              <a:rPr lang="zh-CN" altLang="en" dirty="0">
                <a:solidFill>
                  <a:schemeClr val="tx1"/>
                </a:solidFill>
              </a:rPr>
              <a:t>：</a:t>
            </a:r>
            <a:r>
              <a:rPr lang="en" altLang="zh-CN" dirty="0">
                <a:solidFill>
                  <a:schemeClr val="tx1"/>
                </a:solidFill>
              </a:rPr>
              <a:t>default 300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8ABED4-24D6-244E-9922-1DC158209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802" y="2361233"/>
            <a:ext cx="4102100" cy="20798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CC81CB-913D-4D4A-8F0C-2705BDD54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797" y="2361234"/>
            <a:ext cx="4521200" cy="20914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81BEB13-7CE4-FE43-857F-E83AD1F7B52B}"/>
              </a:ext>
            </a:extLst>
          </p:cNvPr>
          <p:cNvSpPr/>
          <p:nvPr/>
        </p:nvSpPr>
        <p:spPr>
          <a:xfrm>
            <a:off x="220216" y="4556096"/>
            <a:ext cx="1536168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特殊工作负载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9" name="TextBox 87">
            <a:extLst>
              <a:ext uri="{FF2B5EF4-FFF2-40B4-BE49-F238E27FC236}">
                <a16:creationId xmlns:a16="http://schemas.microsoft.com/office/drawing/2014/main" id="{8FAA1421-D214-F24B-B67C-743BD88E65C5}"/>
              </a:ext>
            </a:extLst>
          </p:cNvPr>
          <p:cNvSpPr txBox="1"/>
          <p:nvPr/>
        </p:nvSpPr>
        <p:spPr>
          <a:xfrm>
            <a:off x="698042" y="5020421"/>
            <a:ext cx="11239017" cy="175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sz="1600" dirty="0"/>
              <a:t>statefulset</a:t>
            </a:r>
            <a:r>
              <a:rPr lang="zh-CN" altLang="en-US" sz="1600" dirty="0"/>
              <a:t>为了保障</a:t>
            </a:r>
            <a:r>
              <a:rPr lang="en" altLang="zh-CN" sz="1600" dirty="0">
                <a:hlinkClick r:id="rId5"/>
              </a:rPr>
              <a:t>at most one semantics</a:t>
            </a:r>
            <a:r>
              <a:rPr lang="zh-CN" altLang="en" sz="1600" dirty="0"/>
              <a:t>，</a:t>
            </a:r>
            <a:r>
              <a:rPr lang="zh-CN" altLang="en-US" sz="1600" dirty="0"/>
              <a:t>需要满足对于指定</a:t>
            </a:r>
            <a:r>
              <a:rPr lang="en" altLang="zh-CN" sz="1600" dirty="0"/>
              <a:t>identity</a:t>
            </a:r>
            <a:r>
              <a:rPr lang="zh-CN" altLang="en-US" sz="1600" dirty="0"/>
              <a:t>同时只有一个</a:t>
            </a:r>
            <a:r>
              <a:rPr lang="en" altLang="zh-CN" sz="1600" dirty="0"/>
              <a:t>pod</a:t>
            </a:r>
            <a:r>
              <a:rPr lang="zh-CN" altLang="en-US" sz="1600" dirty="0"/>
              <a:t>存在。在</a:t>
            </a:r>
            <a:r>
              <a:rPr lang="en" altLang="zh-CN" sz="1600" dirty="0"/>
              <a:t>node shutdown</a:t>
            </a:r>
            <a:r>
              <a:rPr lang="zh-CN" altLang="en-US" sz="1600" dirty="0"/>
              <a:t>后，虽然</a:t>
            </a:r>
            <a:r>
              <a:rPr lang="en" altLang="zh-CN" sz="1600" dirty="0"/>
              <a:t>pod</a:t>
            </a:r>
            <a:r>
              <a:rPr lang="zh-CN" altLang="en-US" sz="1600" dirty="0"/>
              <a:t>被驱逐了</a:t>
            </a:r>
            <a:r>
              <a:rPr lang="en-US" altLang="zh-CN" sz="1600" dirty="0"/>
              <a:t>(“</a:t>
            </a:r>
            <a:r>
              <a:rPr lang="en" altLang="zh-CN" sz="1600" dirty="0"/>
              <a:t>Terminating”)</a:t>
            </a:r>
            <a:r>
              <a:rPr lang="zh-CN" altLang="en" sz="1600" dirty="0"/>
              <a:t>，</a:t>
            </a:r>
            <a:r>
              <a:rPr lang="zh-CN" altLang="en-US" sz="1600" dirty="0"/>
              <a:t>但是由于</a:t>
            </a:r>
            <a:r>
              <a:rPr lang="en" altLang="zh-CN" sz="1600" dirty="0"/>
              <a:t>controller</a:t>
            </a:r>
            <a:r>
              <a:rPr lang="zh-CN" altLang="en-US" sz="1600" dirty="0"/>
              <a:t>无法判断这个</a:t>
            </a:r>
            <a:r>
              <a:rPr lang="en" altLang="zh-CN" sz="1600" dirty="0"/>
              <a:t>statefulset pod</a:t>
            </a:r>
            <a:r>
              <a:rPr lang="zh-CN" altLang="en-US" sz="1600" dirty="0"/>
              <a:t>是否还在运行</a:t>
            </a:r>
            <a:r>
              <a:rPr lang="en-US" altLang="zh-CN" sz="1600" dirty="0"/>
              <a:t>(</a:t>
            </a:r>
            <a:r>
              <a:rPr lang="zh-CN" altLang="en-US" sz="1600" dirty="0"/>
              <a:t>因为并没有彻底删除</a:t>
            </a:r>
            <a:r>
              <a:rPr lang="en-US" altLang="zh-CN" sz="1600" dirty="0"/>
              <a:t>)</a:t>
            </a:r>
            <a:r>
              <a:rPr lang="zh-CN" altLang="en-US" sz="1600" dirty="0"/>
              <a:t>，故不会产生替换容器，一定是要等到这个</a:t>
            </a:r>
            <a:r>
              <a:rPr lang="en" altLang="zh-CN" sz="1600" dirty="0"/>
              <a:t>pod</a:t>
            </a:r>
            <a:r>
              <a:rPr lang="zh-CN" altLang="en-US" sz="1600" dirty="0"/>
              <a:t>被完全删除干净</a:t>
            </a:r>
            <a:r>
              <a:rPr lang="en-US" altLang="zh-CN" sz="1600" dirty="0"/>
              <a:t>(</a:t>
            </a:r>
            <a:r>
              <a:rPr lang="en" altLang="zh-CN" sz="1600" dirty="0">
                <a:hlinkClick r:id="rId6"/>
              </a:rPr>
              <a:t>by kubelet</a:t>
            </a:r>
            <a:r>
              <a:rPr lang="en" altLang="zh-CN" sz="1600" dirty="0"/>
              <a:t>)</a:t>
            </a:r>
            <a:r>
              <a:rPr lang="zh-CN" altLang="en" sz="1600" dirty="0"/>
              <a:t>，</a:t>
            </a:r>
            <a:r>
              <a:rPr lang="zh-CN" altLang="en-US" sz="1600" dirty="0"/>
              <a:t>才会产生替换容器</a:t>
            </a:r>
            <a:r>
              <a:rPr lang="en-US" altLang="zh-CN" sz="1600" dirty="0"/>
              <a:t>(</a:t>
            </a:r>
            <a:r>
              <a:rPr lang="en" altLang="zh-CN" sz="1600" dirty="0"/>
              <a:t>deployment</a:t>
            </a:r>
            <a:r>
              <a:rPr lang="zh-CN" altLang="en-US" sz="1600" dirty="0"/>
              <a:t>不需要满足这个条件，所以在驱逐</a:t>
            </a:r>
            <a:r>
              <a:rPr lang="en" altLang="zh-CN" sz="1600" dirty="0"/>
              <a:t>pod</a:t>
            </a:r>
            <a:r>
              <a:rPr lang="zh-CN" altLang="en-US" sz="1600" dirty="0"/>
              <a:t>时，</a:t>
            </a:r>
            <a:r>
              <a:rPr lang="en" altLang="zh-CN" sz="1600" dirty="0"/>
              <a:t>controller</a:t>
            </a:r>
            <a:r>
              <a:rPr lang="zh-CN" altLang="en-US" sz="1600" dirty="0"/>
              <a:t>会马上产生替换</a:t>
            </a:r>
            <a:r>
              <a:rPr lang="en" altLang="zh-CN" sz="1600" dirty="0"/>
              <a:t>pod</a:t>
            </a:r>
            <a:r>
              <a:rPr lang="zh-CN" altLang="en" sz="1600" dirty="0"/>
              <a:t>，</a:t>
            </a:r>
            <a:r>
              <a:rPr lang="zh-CN" altLang="en-US" sz="1600" dirty="0"/>
              <a:t>而不需要等待</a:t>
            </a:r>
            <a:r>
              <a:rPr lang="en" altLang="zh-CN" sz="1600" dirty="0"/>
              <a:t>kubelet</a:t>
            </a:r>
            <a:r>
              <a:rPr lang="zh-CN" altLang="en-US" sz="1600" dirty="0"/>
              <a:t>删除</a:t>
            </a:r>
            <a:r>
              <a:rPr lang="en" altLang="zh-CN" sz="1600" dirty="0"/>
              <a:t>pod)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默认情况下</a:t>
            </a:r>
            <a:r>
              <a:rPr lang="en" altLang="zh-CN" sz="1600" dirty="0"/>
              <a:t>daemonset pod</a:t>
            </a:r>
            <a:r>
              <a:rPr lang="zh-CN" altLang="en-US" sz="1600" dirty="0"/>
              <a:t>会被设置多个</a:t>
            </a:r>
            <a:r>
              <a:rPr lang="en" altLang="zh-CN" sz="1600" dirty="0"/>
              <a:t>tolerations</a:t>
            </a:r>
            <a:r>
              <a:rPr lang="zh-CN" altLang="en" sz="1600" dirty="0"/>
              <a:t>，</a:t>
            </a:r>
            <a:r>
              <a:rPr lang="zh-CN" altLang="en-US" sz="1600" dirty="0"/>
              <a:t>使其可以容忍节点几乎所有异常的状态，所以不会出现驱逐的情况</a:t>
            </a:r>
            <a:endParaRPr lang="en-US" altLang="zh-CN" sz="1600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sz="1600" dirty="0"/>
              <a:t>static pod</a:t>
            </a:r>
            <a:r>
              <a:rPr lang="zh-CN" altLang="en-US" sz="1600" dirty="0"/>
              <a:t>类型类似</a:t>
            </a:r>
            <a:r>
              <a:rPr lang="en" altLang="zh-CN" sz="1600" dirty="0"/>
              <a:t>daemonset</a:t>
            </a:r>
            <a:r>
              <a:rPr lang="zh-CN" altLang="en-US" sz="1600" dirty="0"/>
              <a:t>会设置</a:t>
            </a:r>
            <a:r>
              <a:rPr lang="en" altLang="zh-CN" sz="1600" dirty="0"/>
              <a:t>tolerations</a:t>
            </a:r>
            <a:r>
              <a:rPr lang="zh-CN" altLang="en-US" sz="1600" dirty="0"/>
              <a:t>容忍节点异常状态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63857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节点宕机下的</a:t>
            </a:r>
            <a:r>
              <a:rPr lang="en-US" altLang="zh-CN" dirty="0"/>
              <a:t>Pod</a:t>
            </a:r>
            <a:r>
              <a:rPr lang="zh-CN" altLang="en-US" dirty="0"/>
              <a:t>驱逐 </a:t>
            </a:r>
            <a:r>
              <a:rPr lang="en-US" altLang="zh-CN" dirty="0"/>
              <a:t>- </a:t>
            </a:r>
            <a:r>
              <a:rPr lang="zh-CN" altLang="en-US" dirty="0"/>
              <a:t>存储相关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F4BB7D02-0DDD-384E-939E-40D4FE8C4AAE}"/>
              </a:ext>
            </a:extLst>
          </p:cNvPr>
          <p:cNvSpPr/>
          <p:nvPr/>
        </p:nvSpPr>
        <p:spPr>
          <a:xfrm>
            <a:off x="448150" y="937549"/>
            <a:ext cx="11057086" cy="740779"/>
          </a:xfrm>
          <a:prstGeom prst="roundRect">
            <a:avLst>
              <a:gd name="adj" fmla="val 113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>
                <a:solidFill>
                  <a:schemeClr val="tx1"/>
                </a:solidFill>
              </a:rPr>
              <a:t>当</a:t>
            </a:r>
            <a:r>
              <a:rPr lang="en" altLang="zh-CN" dirty="0">
                <a:solidFill>
                  <a:schemeClr val="tx1"/>
                </a:solidFill>
              </a:rPr>
              <a:t>pod</a:t>
            </a:r>
            <a:r>
              <a:rPr lang="zh-CN" altLang="en-US" dirty="0">
                <a:solidFill>
                  <a:schemeClr val="tx1"/>
                </a:solidFill>
              </a:rPr>
              <a:t>使用的</a:t>
            </a:r>
            <a:r>
              <a:rPr lang="en" altLang="zh-CN" dirty="0">
                <a:solidFill>
                  <a:schemeClr val="tx1"/>
                </a:solidFill>
              </a:rPr>
              <a:t>volume</a:t>
            </a:r>
            <a:r>
              <a:rPr lang="zh-CN" altLang="en-US" dirty="0">
                <a:solidFill>
                  <a:schemeClr val="tx1"/>
                </a:solidFill>
              </a:rPr>
              <a:t>只支持</a:t>
            </a:r>
            <a:r>
              <a:rPr lang="en" altLang="zh-CN" dirty="0">
                <a:solidFill>
                  <a:schemeClr val="tx1"/>
                </a:solidFill>
              </a:rPr>
              <a:t>RWO</a:t>
            </a:r>
            <a:r>
              <a:rPr lang="zh-CN" altLang="en-US" dirty="0">
                <a:solidFill>
                  <a:schemeClr val="tx1"/>
                </a:solidFill>
              </a:rPr>
              <a:t>读写模式时，如果</a:t>
            </a:r>
            <a:r>
              <a:rPr lang="en" altLang="zh-CN" dirty="0">
                <a:solidFill>
                  <a:schemeClr val="tx1"/>
                </a:solidFill>
              </a:rPr>
              <a:t>pod</a:t>
            </a:r>
            <a:r>
              <a:rPr lang="zh-CN" altLang="en-US" dirty="0">
                <a:solidFill>
                  <a:schemeClr val="tx1"/>
                </a:solidFill>
              </a:rPr>
              <a:t>所在母机宕机了，并且随后在其它母机上产生了替换副本，则该替换副本的创建会阻塞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1BEB13-7CE4-FE43-857F-E83AD1F7B52B}"/>
              </a:ext>
            </a:extLst>
          </p:cNvPr>
          <p:cNvSpPr/>
          <p:nvPr/>
        </p:nvSpPr>
        <p:spPr>
          <a:xfrm>
            <a:off x="459725" y="2453845"/>
            <a:ext cx="2607566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解决方案 </a:t>
            </a:r>
            <a:r>
              <a:rPr lang="en-US" altLang="zh-CN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–</a:t>
            </a: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 </a:t>
            </a:r>
            <a:r>
              <a:rPr lang="en-US" altLang="zh-CN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RWX Volume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317E7BE-1FA7-E54C-915B-3BCD6F0DC84B}"/>
              </a:ext>
            </a:extLst>
          </p:cNvPr>
          <p:cNvSpPr/>
          <p:nvPr/>
        </p:nvSpPr>
        <p:spPr>
          <a:xfrm>
            <a:off x="417875" y="1729171"/>
            <a:ext cx="11239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Multi-Attach error </a:t>
            </a:r>
            <a:r>
              <a:rPr lang="en" altLang="zh-CN" b="1" dirty="0">
                <a:solidFill>
                  <a:srgbClr val="008000"/>
                </a:solidFill>
                <a:latin typeface="Menlo" panose="020B0609030804020204" pitchFamily="49" charset="0"/>
              </a:rPr>
              <a:t>for 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volume </a:t>
            </a:r>
            <a:r>
              <a:rPr lang="en" altLang="zh-CN" dirty="0">
                <a:solidFill>
                  <a:srgbClr val="BA2121"/>
                </a:solidFill>
                <a:latin typeface="Menlo" panose="020B0609030804020204" pitchFamily="49" charset="0"/>
              </a:rPr>
              <a:t>"pvc-7f68c087-9e56-11ea-a2ef-5254002f7cc9"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Volume is already used by pod</a:t>
            </a:r>
            <a:r>
              <a:rPr lang="en" altLang="zh-CN" dirty="0">
                <a:solidFill>
                  <a:srgbClr val="666666"/>
                </a:solidFill>
                <a:latin typeface="Menlo" panose="020B0609030804020204" pitchFamily="49" charset="0"/>
              </a:rPr>
              <a:t>(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s</a:t>
            </a:r>
            <a:r>
              <a:rPr lang="en" altLang="zh-CN" dirty="0">
                <a:solidFill>
                  <a:srgbClr val="666666"/>
                </a:solidFill>
                <a:latin typeface="Menlo" panose="020B0609030804020204" pitchFamily="49" charset="0"/>
              </a:rPr>
              <a:t>)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nginx-7b4d5d9fd-nqgfz</a:t>
            </a:r>
            <a:endParaRPr lang="zh-CN" altLang="en-US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A7098B2-F8CB-CA4D-B9F8-3CA217AEBB53}"/>
              </a:ext>
            </a:extLst>
          </p:cNvPr>
          <p:cNvSpPr/>
          <p:nvPr/>
        </p:nvSpPr>
        <p:spPr>
          <a:xfrm>
            <a:off x="448150" y="2916663"/>
            <a:ext cx="11239016" cy="407988"/>
          </a:xfrm>
          <a:prstGeom prst="roundRect">
            <a:avLst>
              <a:gd name="adj" fmla="val 113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>
                <a:solidFill>
                  <a:schemeClr val="tx1"/>
                </a:solidFill>
              </a:rPr>
              <a:t>采用支持</a:t>
            </a:r>
            <a:r>
              <a:rPr lang="en" altLang="zh-CN" dirty="0">
                <a:solidFill>
                  <a:schemeClr val="tx1"/>
                </a:solidFill>
              </a:rPr>
              <a:t>RWX(ReadWriteMany – the volume can be mounted as read-write by many nodes)</a:t>
            </a:r>
            <a:r>
              <a:rPr lang="zh-CN" altLang="en-US" dirty="0">
                <a:solidFill>
                  <a:schemeClr val="tx1"/>
                </a:solidFill>
              </a:rPr>
              <a:t>读写模式的</a:t>
            </a:r>
            <a:r>
              <a:rPr lang="en" altLang="zh-CN" dirty="0">
                <a:solidFill>
                  <a:schemeClr val="tx1"/>
                </a:solidFill>
              </a:rPr>
              <a:t>volume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3DB01-91BC-204F-91A4-A6E983EC4A36}"/>
              </a:ext>
            </a:extLst>
          </p:cNvPr>
          <p:cNvSpPr/>
          <p:nvPr/>
        </p:nvSpPr>
        <p:spPr>
          <a:xfrm>
            <a:off x="448150" y="3466709"/>
            <a:ext cx="3070554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3130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解决方案 </a:t>
            </a:r>
            <a:r>
              <a:rPr lang="en-US" altLang="zh-CN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–</a:t>
            </a: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 </a:t>
            </a:r>
            <a:r>
              <a:rPr lang="en" altLang="zh-CN" b="1" dirty="0"/>
              <a:t>force delete pod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901E37-17C9-F141-A4F0-4F555AC64DF1}"/>
              </a:ext>
            </a:extLst>
          </p:cNvPr>
          <p:cNvSpPr/>
          <p:nvPr/>
        </p:nvSpPr>
        <p:spPr>
          <a:xfrm>
            <a:off x="448150" y="3941760"/>
            <a:ext cx="103118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kubectl delete pods/nginx-7b4d5d9fd-nqgfz </a:t>
            </a:r>
            <a:r>
              <a:rPr lang="en" altLang="zh-CN" b="1" dirty="0">
                <a:solidFill>
                  <a:srgbClr val="008000"/>
                </a:solidFill>
                <a:latin typeface="Menlo" panose="020B0609030804020204" pitchFamily="49" charset="0"/>
              </a:rPr>
              <a:t>--force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b="1" dirty="0">
                <a:solidFill>
                  <a:srgbClr val="008000"/>
                </a:solidFill>
                <a:latin typeface="Menlo" panose="020B0609030804020204" pitchFamily="49" charset="0"/>
              </a:rPr>
              <a:t>--grace-period</a:t>
            </a:r>
            <a:r>
              <a:rPr lang="en" altLang="zh-CN" dirty="0">
                <a:solidFill>
                  <a:srgbClr val="666666"/>
                </a:solidFill>
                <a:latin typeface="Menlo" panose="020B0609030804020204" pitchFamily="49" charset="0"/>
              </a:rPr>
              <a:t>=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0</a:t>
            </a:r>
            <a:endParaRPr lang="zh-CN" altLang="en-US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167F271-0264-B14F-A978-B94768116BED}"/>
              </a:ext>
            </a:extLst>
          </p:cNvPr>
          <p:cNvSpPr/>
          <p:nvPr/>
        </p:nvSpPr>
        <p:spPr>
          <a:xfrm>
            <a:off x="679844" y="5116819"/>
            <a:ext cx="3700458" cy="1040118"/>
          </a:xfrm>
          <a:prstGeom prst="roundRect">
            <a:avLst>
              <a:gd name="adj" fmla="val 113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>
                <a:solidFill>
                  <a:schemeClr val="tx1"/>
                </a:solidFill>
              </a:rPr>
              <a:t>给</a:t>
            </a:r>
            <a:r>
              <a:rPr lang="en-US" altLang="zh-CN" dirty="0">
                <a:solidFill>
                  <a:schemeClr val="tx1"/>
                </a:solidFill>
              </a:rPr>
              <a:t>Kubernetes controller-manager</a:t>
            </a:r>
            <a:r>
              <a:rPr lang="zh-CN" altLang="en-US" dirty="0">
                <a:solidFill>
                  <a:schemeClr val="tx1"/>
                </a:solidFill>
              </a:rPr>
              <a:t>提交</a:t>
            </a:r>
            <a:r>
              <a:rPr lang="en-US" altLang="zh-CN" dirty="0">
                <a:solidFill>
                  <a:schemeClr val="tx1"/>
                </a:solidFill>
                <a:hlinkClick r:id="rId3"/>
              </a:rPr>
              <a:t>PR</a:t>
            </a:r>
            <a:r>
              <a:rPr lang="zh-CN" altLang="en-US" dirty="0">
                <a:solidFill>
                  <a:schemeClr val="tx1"/>
                </a:solidFill>
              </a:rPr>
              <a:t>添加参数配置</a:t>
            </a:r>
            <a:r>
              <a:rPr lang="en-US" altLang="zh-CN" dirty="0">
                <a:solidFill>
                  <a:schemeClr val="tx1"/>
                </a:solidFill>
              </a:rPr>
              <a:t>force delete pod</a:t>
            </a:r>
            <a:r>
              <a:rPr lang="zh-CN" altLang="en-US" dirty="0">
                <a:solidFill>
                  <a:schemeClr val="tx1"/>
                </a:solidFill>
              </a:rPr>
              <a:t>下的强制</a:t>
            </a:r>
            <a:r>
              <a:rPr lang="en" altLang="zh-CN" dirty="0">
                <a:solidFill>
                  <a:schemeClr val="tx1"/>
                </a:solidFill>
              </a:rPr>
              <a:t>detach volume</a:t>
            </a:r>
            <a:r>
              <a:rPr lang="zh-CN" altLang="en" dirty="0">
                <a:solidFill>
                  <a:schemeClr val="tx1"/>
                </a:solidFill>
              </a:rPr>
              <a:t>时间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34692FC-5B7E-9240-AA51-C79BFB11E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570" y="4297170"/>
            <a:ext cx="6585387" cy="252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16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高可用总结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AB924E-0DA1-1E41-B2AB-F4D17D56BFE7}"/>
              </a:ext>
            </a:extLst>
          </p:cNvPr>
          <p:cNvSpPr/>
          <p:nvPr/>
        </p:nvSpPr>
        <p:spPr>
          <a:xfrm>
            <a:off x="962624" y="2061207"/>
            <a:ext cx="1921397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高可用架构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580B29-64FF-1947-A9F3-8E7678097ADC}"/>
              </a:ext>
            </a:extLst>
          </p:cNvPr>
          <p:cNvSpPr/>
          <p:nvPr/>
        </p:nvSpPr>
        <p:spPr>
          <a:xfrm>
            <a:off x="962624" y="2884573"/>
            <a:ext cx="1921397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网络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8C5E88-CF9F-6847-846D-9EA8A39FC495}"/>
              </a:ext>
            </a:extLst>
          </p:cNvPr>
          <p:cNvSpPr/>
          <p:nvPr/>
        </p:nvSpPr>
        <p:spPr>
          <a:xfrm>
            <a:off x="962624" y="3784286"/>
            <a:ext cx="1921397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130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存储</a:t>
            </a:r>
            <a:endParaRPr lang="en-US" altLang="en-US" sz="1600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5F204F-FBD8-DE4C-884F-9019BCB5EC71}"/>
              </a:ext>
            </a:extLst>
          </p:cNvPr>
          <p:cNvSpPr/>
          <p:nvPr/>
        </p:nvSpPr>
        <p:spPr>
          <a:xfrm>
            <a:off x="962624" y="4649443"/>
            <a:ext cx="1921397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130"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应用</a:t>
            </a:r>
            <a:endParaRPr lang="en-US" altLang="en-US" sz="1600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F02400F3-C9B9-F641-B0D5-3739C2EE6B1E}"/>
              </a:ext>
            </a:extLst>
          </p:cNvPr>
          <p:cNvSpPr/>
          <p:nvPr/>
        </p:nvSpPr>
        <p:spPr>
          <a:xfrm>
            <a:off x="3337178" y="2290998"/>
            <a:ext cx="609186" cy="2569579"/>
          </a:xfrm>
          <a:prstGeom prst="rightBrace">
            <a:avLst>
              <a:gd name="adj1" fmla="val 8333"/>
              <a:gd name="adj2" fmla="val 495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4D39A31A-E728-AC4F-B5E6-515DBEDBC107}"/>
              </a:ext>
            </a:extLst>
          </p:cNvPr>
          <p:cNvSpPr/>
          <p:nvPr/>
        </p:nvSpPr>
        <p:spPr>
          <a:xfrm>
            <a:off x="4176830" y="3235898"/>
            <a:ext cx="7204943" cy="635423"/>
          </a:xfrm>
          <a:prstGeom prst="roundRect">
            <a:avLst>
              <a:gd name="adj" fmla="val 113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>
                <a:solidFill>
                  <a:schemeClr val="tx1"/>
                </a:solidFill>
              </a:rPr>
              <a:t>实际生产环境需要综合上述因素全面考虑，将整体服务的恢复时间控制在一个可以接受的范围内</a:t>
            </a:r>
          </a:p>
          <a:p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1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9655A10-414B-4C1E-A89A-0ADB3B3E7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21" y="939337"/>
            <a:ext cx="8639204" cy="91685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  <a:sym typeface="+mn-ea"/>
              </a:rPr>
              <a:t>Kubernetes</a:t>
            </a:r>
            <a:r>
              <a:rPr lang="zh-CN" altLang="en-US" dirty="0">
                <a:latin typeface="+mn-ea"/>
                <a:sym typeface="+mn-ea"/>
              </a:rPr>
              <a:t>集群备份还原实战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5162A9D-782C-4D7A-A1BE-8B312F9C83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7196" y="2460625"/>
            <a:ext cx="3611019" cy="45720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2.1</a:t>
            </a:r>
            <a:r>
              <a:rPr lang="zh-CN" altLang="en-US" dirty="0">
                <a:cs typeface="+mn-ea"/>
                <a:sym typeface="+mn-ea"/>
              </a:rPr>
              <a:t>  基于</a:t>
            </a:r>
            <a:r>
              <a:rPr lang="en-US" altLang="zh-CN" dirty="0">
                <a:cs typeface="+mn-ea"/>
                <a:sym typeface="+mn-ea"/>
              </a:rPr>
              <a:t>etcd</a:t>
            </a:r>
            <a:r>
              <a:rPr lang="zh-CN" altLang="en-US" dirty="0">
                <a:cs typeface="+mn-ea"/>
                <a:sym typeface="+mn-ea"/>
              </a:rPr>
              <a:t>的备份还原方案</a:t>
            </a:r>
          </a:p>
          <a:p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77BB71D-A97E-4800-8FD3-2D425F1007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15622" y="3131614"/>
            <a:ext cx="3611019" cy="45720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2.2</a:t>
            </a:r>
            <a:r>
              <a:rPr lang="zh-CN" altLang="en-US" dirty="0">
                <a:cs typeface="+mn-ea"/>
                <a:sym typeface="+mn-ea"/>
              </a:rPr>
              <a:t>  基于</a:t>
            </a:r>
            <a:r>
              <a:rPr lang="en-US" altLang="zh-CN" dirty="0">
                <a:cs typeface="+mn-ea"/>
                <a:sym typeface="+mn-ea"/>
              </a:rPr>
              <a:t>velero</a:t>
            </a:r>
            <a:r>
              <a:rPr lang="zh-CN" altLang="en-US" dirty="0">
                <a:cs typeface="+mn-ea"/>
                <a:sym typeface="+mn-ea"/>
              </a:rPr>
              <a:t>的备份还原方案</a:t>
            </a:r>
          </a:p>
          <a:p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6A6FB376-D1AC-4316-B56F-53EBFF14E3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15621" y="3859984"/>
            <a:ext cx="3622594" cy="45720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2.3</a:t>
            </a:r>
            <a:r>
              <a:rPr lang="zh-CN" altLang="en-US" dirty="0">
                <a:cs typeface="+mn-ea"/>
                <a:sym typeface="+mn-ea"/>
              </a:rPr>
              <a:t>  基于应用层的的备份还原方案</a:t>
            </a:r>
          </a:p>
          <a:p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530B2F2-6E5C-487E-AD9B-7D44D7A29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059510B-2879-4EFC-87F5-DB4261BD2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id="{7F4E4F19-96F4-F64D-A53E-0D8E66A25EC7}"/>
              </a:ext>
            </a:extLst>
          </p:cNvPr>
          <p:cNvSpPr txBox="1">
            <a:spLocks/>
          </p:cNvSpPr>
          <p:nvPr/>
        </p:nvSpPr>
        <p:spPr>
          <a:xfrm>
            <a:off x="1215620" y="4588354"/>
            <a:ext cx="3043859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cs typeface="+mn-ea"/>
                <a:sym typeface="+mn-ea"/>
              </a:rPr>
              <a:t>2.4</a:t>
            </a:r>
            <a:r>
              <a:rPr lang="zh-CN" altLang="en-US" dirty="0">
                <a:cs typeface="+mn-ea"/>
                <a:sym typeface="+mn-ea"/>
              </a:rPr>
              <a:t>  总结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6110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etcd</a:t>
            </a:r>
            <a:r>
              <a:rPr lang="zh-CN" altLang="en-US" dirty="0"/>
              <a:t>的备份还原方案</a:t>
            </a:r>
          </a:p>
        </p:txBody>
      </p:sp>
      <p:sp>
        <p:nvSpPr>
          <p:cNvPr id="14" name="圆角矩形 33">
            <a:extLst>
              <a:ext uri="{FF2B5EF4-FFF2-40B4-BE49-F238E27FC236}">
                <a16:creationId xmlns:a16="http://schemas.microsoft.com/office/drawing/2014/main" id="{9261927E-B498-A04B-8C86-F33D934A9D86}"/>
              </a:ext>
            </a:extLst>
          </p:cNvPr>
          <p:cNvSpPr/>
          <p:nvPr/>
        </p:nvSpPr>
        <p:spPr>
          <a:xfrm>
            <a:off x="474490" y="1334802"/>
            <a:ext cx="3356730" cy="4440966"/>
          </a:xfrm>
          <a:prstGeom prst="roundRect">
            <a:avLst>
              <a:gd name="adj" fmla="val 2680"/>
            </a:avLst>
          </a:prstGeom>
          <a:noFill/>
          <a:ln w="19050"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2FB902-FE23-3141-B0A1-B9A3CCD3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88" y="1424534"/>
            <a:ext cx="960771" cy="9409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EDABA0-47BC-7B49-9363-C34C82FA1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27" y="2567528"/>
            <a:ext cx="1908814" cy="711001"/>
          </a:xfrm>
          <a:prstGeom prst="rect">
            <a:avLst/>
          </a:prstGeom>
        </p:spPr>
      </p:pic>
      <p:sp>
        <p:nvSpPr>
          <p:cNvPr id="6" name="圆柱体 5">
            <a:extLst>
              <a:ext uri="{FF2B5EF4-FFF2-40B4-BE49-F238E27FC236}">
                <a16:creationId xmlns:a16="http://schemas.microsoft.com/office/drawing/2014/main" id="{14CE6AE3-B726-6E4D-826E-960342515FF4}"/>
              </a:ext>
            </a:extLst>
          </p:cNvPr>
          <p:cNvSpPr/>
          <p:nvPr/>
        </p:nvSpPr>
        <p:spPr>
          <a:xfrm>
            <a:off x="1539433" y="4500715"/>
            <a:ext cx="1400033" cy="7407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Application State</a:t>
            </a:r>
            <a:endParaRPr kumimoji="1" lang="zh-CN" altLang="en-US" dirty="0"/>
          </a:p>
        </p:txBody>
      </p:sp>
      <p:sp>
        <p:nvSpPr>
          <p:cNvPr id="15" name="剪去单角的矩形 14">
            <a:extLst>
              <a:ext uri="{FF2B5EF4-FFF2-40B4-BE49-F238E27FC236}">
                <a16:creationId xmlns:a16="http://schemas.microsoft.com/office/drawing/2014/main" id="{87162695-D1C4-9F40-8271-16C517DEBAF6}"/>
              </a:ext>
            </a:extLst>
          </p:cNvPr>
          <p:cNvSpPr/>
          <p:nvPr/>
        </p:nvSpPr>
        <p:spPr>
          <a:xfrm>
            <a:off x="5602147" y="2306256"/>
            <a:ext cx="1273216" cy="97227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Snapshot</a:t>
            </a:r>
            <a:endParaRPr kumimoji="1" lang="zh-CN" altLang="en-US" dirty="0"/>
          </a:p>
        </p:txBody>
      </p: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392A014F-FAB9-254C-B628-9CD5FEE3F041}"/>
              </a:ext>
            </a:extLst>
          </p:cNvPr>
          <p:cNvCxnSpPr>
            <a:stCxn id="4" idx="2"/>
            <a:endCxn id="15" idx="1"/>
          </p:cNvCxnSpPr>
          <p:nvPr/>
        </p:nvCxnSpPr>
        <p:spPr>
          <a:xfrm rot="16200000" flipH="1">
            <a:off x="4187394" y="1227168"/>
            <a:ext cx="12700" cy="4102721"/>
          </a:xfrm>
          <a:prstGeom prst="curvedConnector3">
            <a:avLst>
              <a:gd name="adj1" fmla="val 2346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>
            <a:extLst>
              <a:ext uri="{FF2B5EF4-FFF2-40B4-BE49-F238E27FC236}">
                <a16:creationId xmlns:a16="http://schemas.microsoft.com/office/drawing/2014/main" id="{5A9E35C9-6382-264F-957A-1B22BEA6B4F6}"/>
              </a:ext>
            </a:extLst>
          </p:cNvPr>
          <p:cNvCxnSpPr>
            <a:stCxn id="15" idx="3"/>
            <a:endCxn id="4" idx="0"/>
          </p:cNvCxnSpPr>
          <p:nvPr/>
        </p:nvCxnSpPr>
        <p:spPr>
          <a:xfrm rot="16200000" flipH="1" flipV="1">
            <a:off x="4056759" y="385531"/>
            <a:ext cx="261272" cy="4102721"/>
          </a:xfrm>
          <a:prstGeom prst="curvedConnector3">
            <a:avLst>
              <a:gd name="adj1" fmla="val -963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66AB47F-2AA4-9B48-BD52-996DB0EEE484}"/>
              </a:ext>
            </a:extLst>
          </p:cNvPr>
          <p:cNvSpPr/>
          <p:nvPr/>
        </p:nvSpPr>
        <p:spPr>
          <a:xfrm>
            <a:off x="2894807" y="1678098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etcdctl snapshot restore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93189CD-89E9-704C-93B0-DA00F6DE2A11}"/>
              </a:ext>
            </a:extLst>
          </p:cNvPr>
          <p:cNvSpPr/>
          <p:nvPr/>
        </p:nvSpPr>
        <p:spPr>
          <a:xfrm>
            <a:off x="3068430" y="3129947"/>
            <a:ext cx="2302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etcdctl snapshot save</a:t>
            </a:r>
          </a:p>
        </p:txBody>
      </p:sp>
      <p:sp>
        <p:nvSpPr>
          <p:cNvPr id="29" name="圆柱体 28">
            <a:extLst>
              <a:ext uri="{FF2B5EF4-FFF2-40B4-BE49-F238E27FC236}">
                <a16:creationId xmlns:a16="http://schemas.microsoft.com/office/drawing/2014/main" id="{FA97D4BA-B0F3-4A4A-BEC7-FA375CD691F0}"/>
              </a:ext>
            </a:extLst>
          </p:cNvPr>
          <p:cNvSpPr/>
          <p:nvPr/>
        </p:nvSpPr>
        <p:spPr>
          <a:xfrm>
            <a:off x="5930096" y="4341955"/>
            <a:ext cx="686765" cy="10119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2D46D339-F935-5148-8B6E-2DAF8CC120EC}"/>
              </a:ext>
            </a:extLst>
          </p:cNvPr>
          <p:cNvCxnSpPr>
            <a:stCxn id="6" idx="1"/>
            <a:endCxn id="29" idx="1"/>
          </p:cNvCxnSpPr>
          <p:nvPr/>
        </p:nvCxnSpPr>
        <p:spPr>
          <a:xfrm rot="5400000" flipH="1" flipV="1">
            <a:off x="4177084" y="2404321"/>
            <a:ext cx="158760" cy="4034029"/>
          </a:xfrm>
          <a:prstGeom prst="curvedConnector3">
            <a:avLst>
              <a:gd name="adj1" fmla="val 2439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线连接符 32">
            <a:extLst>
              <a:ext uri="{FF2B5EF4-FFF2-40B4-BE49-F238E27FC236}">
                <a16:creationId xmlns:a16="http://schemas.microsoft.com/office/drawing/2014/main" id="{EE4532AD-8AE8-444A-AFB9-55794FD8C0B4}"/>
              </a:ext>
            </a:extLst>
          </p:cNvPr>
          <p:cNvCxnSpPr>
            <a:stCxn id="29" idx="3"/>
            <a:endCxn id="6" idx="3"/>
          </p:cNvCxnSpPr>
          <p:nvPr/>
        </p:nvCxnSpPr>
        <p:spPr>
          <a:xfrm rot="5400000" flipH="1">
            <a:off x="4200235" y="3280711"/>
            <a:ext cx="112459" cy="4034029"/>
          </a:xfrm>
          <a:prstGeom prst="curvedConnector3">
            <a:avLst>
              <a:gd name="adj1" fmla="val -203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1D4F9FFD-5A4F-EE4F-BA25-826ABC5B8098}"/>
              </a:ext>
            </a:extLst>
          </p:cNvPr>
          <p:cNvSpPr/>
          <p:nvPr/>
        </p:nvSpPr>
        <p:spPr>
          <a:xfrm>
            <a:off x="3791712" y="3747526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backup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6A10F70-A20E-3449-AE7C-E6E40C7D0903}"/>
              </a:ext>
            </a:extLst>
          </p:cNvPr>
          <p:cNvSpPr/>
          <p:nvPr/>
        </p:nvSpPr>
        <p:spPr>
          <a:xfrm>
            <a:off x="3791712" y="5219508"/>
            <a:ext cx="880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restore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9986F17-23C3-104F-A5A9-A43436E2A4CA}"/>
              </a:ext>
            </a:extLst>
          </p:cNvPr>
          <p:cNvSpPr txBox="1"/>
          <p:nvPr/>
        </p:nvSpPr>
        <p:spPr>
          <a:xfrm>
            <a:off x="7308404" y="4232708"/>
            <a:ext cx="434640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备份</a:t>
            </a:r>
            <a:r>
              <a:rPr lang="en-US" altLang="zh-CN" dirty="0">
                <a:ea typeface="微软雅黑 Light" panose="020B0502040204020203"/>
              </a:rPr>
              <a:t>etcd</a:t>
            </a:r>
            <a:r>
              <a:rPr lang="zh-CN" altLang="en-US" dirty="0">
                <a:ea typeface="微软雅黑 Light" panose="020B0502040204020203"/>
              </a:rPr>
              <a:t>，</a:t>
            </a:r>
            <a:r>
              <a:rPr lang="zh-CN" altLang="en-US" dirty="0">
                <a:latin typeface="+mn-ea"/>
              </a:rPr>
              <a:t>包含集群属性。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不支持</a:t>
            </a:r>
            <a:r>
              <a:rPr lang="zh-CN" altLang="en-US" dirty="0">
                <a:latin typeface="+mn-ea"/>
              </a:rPr>
              <a:t>跨集群还原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etcd</a:t>
            </a:r>
            <a:r>
              <a:rPr lang="zh-CN" altLang="en-US" dirty="0">
                <a:latin typeface="+mn-ea"/>
              </a:rPr>
              <a:t>包含整个</a:t>
            </a:r>
            <a:r>
              <a:rPr lang="en-US" altLang="zh-CN" dirty="0">
                <a:latin typeface="+mn-ea"/>
              </a:rPr>
              <a:t>K8s</a:t>
            </a:r>
            <a:r>
              <a:rPr lang="zh-CN" altLang="en-US" dirty="0">
                <a:latin typeface="+mn-ea"/>
              </a:rPr>
              <a:t>集群元数据，潜在问题多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备份的数据越多，不确定性越大</a:t>
            </a:r>
            <a:r>
              <a:rPr lang="en-US" altLang="zh-CN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E42C30-9BB8-DF42-92E6-1CFC10879EF8}"/>
              </a:ext>
            </a:extLst>
          </p:cNvPr>
          <p:cNvSpPr/>
          <p:nvPr/>
        </p:nvSpPr>
        <p:spPr>
          <a:xfrm>
            <a:off x="7402698" y="3514151"/>
            <a:ext cx="1116588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Cons</a:t>
            </a:r>
            <a:endParaRPr kumimoji="0" lang="en-US" altLang="en-US" sz="16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Arial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7AAAE7-2F8D-1C49-8DE6-981438E98E69}"/>
              </a:ext>
            </a:extLst>
          </p:cNvPr>
          <p:cNvSpPr/>
          <p:nvPr/>
        </p:nvSpPr>
        <p:spPr>
          <a:xfrm>
            <a:off x="7389429" y="1525746"/>
            <a:ext cx="1116588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Arial" pitchFamily="34" charset="0"/>
              </a:rPr>
              <a:t>Pros</a:t>
            </a:r>
            <a:endParaRPr kumimoji="0" lang="en-US" altLang="en-US" sz="16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Arial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7C7C216-E685-8642-A465-F90E3CFCCA42}"/>
              </a:ext>
            </a:extLst>
          </p:cNvPr>
          <p:cNvSpPr txBox="1"/>
          <p:nvPr/>
        </p:nvSpPr>
        <p:spPr>
          <a:xfrm>
            <a:off x="7407129" y="2111536"/>
            <a:ext cx="4346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微软雅黑 Light" panose="020B0502040204020203"/>
              </a:rPr>
              <a:t>原理简单直观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etcd</a:t>
            </a:r>
            <a:r>
              <a:rPr lang="zh-CN" altLang="en-US" dirty="0">
                <a:latin typeface="+mn-ea"/>
              </a:rPr>
              <a:t>备份还原支持完善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794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55">
            <a:extLst>
              <a:ext uri="{FF2B5EF4-FFF2-40B4-BE49-F238E27FC236}">
                <a16:creationId xmlns:a16="http://schemas.microsoft.com/office/drawing/2014/main" id="{5C64D744-C361-2141-A278-9D6D2043BFDD}"/>
              </a:ext>
            </a:extLst>
          </p:cNvPr>
          <p:cNvSpPr/>
          <p:nvPr/>
        </p:nvSpPr>
        <p:spPr>
          <a:xfrm>
            <a:off x="3876949" y="2815902"/>
            <a:ext cx="291266" cy="291266"/>
          </a:xfrm>
          <a:prstGeom prst="ellipse">
            <a:avLst/>
          </a:prstGeom>
          <a:solidFill>
            <a:srgbClr val="01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cs typeface="+mn-ea"/>
              <a:sym typeface="+mn-lt"/>
            </a:endParaRPr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id="{6AD8E8E5-0170-C24B-9C28-2B0BBED39E23}"/>
              </a:ext>
            </a:extLst>
          </p:cNvPr>
          <p:cNvSpPr/>
          <p:nvPr/>
        </p:nvSpPr>
        <p:spPr>
          <a:xfrm>
            <a:off x="3876949" y="3934558"/>
            <a:ext cx="291266" cy="291266"/>
          </a:xfrm>
          <a:prstGeom prst="ellipse">
            <a:avLst/>
          </a:prstGeom>
          <a:solidFill>
            <a:srgbClr val="01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cs typeface="+mn-ea"/>
              <a:sym typeface="+mn-lt"/>
            </a:endParaRPr>
          </a:p>
        </p:txBody>
      </p:sp>
      <p:grpSp>
        <p:nvGrpSpPr>
          <p:cNvPr id="25" name="Group 59">
            <a:extLst>
              <a:ext uri="{FF2B5EF4-FFF2-40B4-BE49-F238E27FC236}">
                <a16:creationId xmlns:a16="http://schemas.microsoft.com/office/drawing/2014/main" id="{D3345471-0227-024B-8A6E-BC7269A7C594}"/>
              </a:ext>
            </a:extLst>
          </p:cNvPr>
          <p:cNvGrpSpPr/>
          <p:nvPr/>
        </p:nvGrpSpPr>
        <p:grpSpPr>
          <a:xfrm>
            <a:off x="2553052" y="2719295"/>
            <a:ext cx="978106" cy="484483"/>
            <a:chOff x="4928372" y="1814284"/>
            <a:chExt cx="978408" cy="484632"/>
          </a:xfrm>
          <a:solidFill>
            <a:srgbClr val="016EFF"/>
          </a:solidFill>
        </p:grpSpPr>
        <p:sp>
          <p:nvSpPr>
            <p:cNvPr id="26" name="Pentagon 60">
              <a:extLst>
                <a:ext uri="{FF2B5EF4-FFF2-40B4-BE49-F238E27FC236}">
                  <a16:creationId xmlns:a16="http://schemas.microsoft.com/office/drawing/2014/main" id="{F13EC1DB-CEE0-DB45-9881-D5EFF95F8E92}"/>
                </a:ext>
              </a:extLst>
            </p:cNvPr>
            <p:cNvSpPr/>
            <p:nvPr/>
          </p:nvSpPr>
          <p:spPr>
            <a:xfrm>
              <a:off x="4928372" y="1814284"/>
              <a:ext cx="978408" cy="48463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cs typeface="+mn-ea"/>
                <a:sym typeface="+mn-lt"/>
              </a:endParaRPr>
            </a:p>
          </p:txBody>
        </p:sp>
        <p:sp>
          <p:nvSpPr>
            <p:cNvPr id="27" name="TextBox 61">
              <a:extLst>
                <a:ext uri="{FF2B5EF4-FFF2-40B4-BE49-F238E27FC236}">
                  <a16:creationId xmlns:a16="http://schemas.microsoft.com/office/drawing/2014/main" id="{6BEA7A6D-7B12-B04A-A637-1E78062635C8}"/>
                </a:ext>
              </a:extLst>
            </p:cNvPr>
            <p:cNvSpPr txBox="1"/>
            <p:nvPr/>
          </p:nvSpPr>
          <p:spPr>
            <a:xfrm>
              <a:off x="5080986" y="1856545"/>
              <a:ext cx="444489" cy="40010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cs typeface="+mn-ea"/>
                  <a:sym typeface="+mn-lt"/>
                </a:rPr>
                <a:t>01</a:t>
              </a:r>
              <a:endParaRPr lang="en-GB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Group 68">
            <a:extLst>
              <a:ext uri="{FF2B5EF4-FFF2-40B4-BE49-F238E27FC236}">
                <a16:creationId xmlns:a16="http://schemas.microsoft.com/office/drawing/2014/main" id="{82CB091C-BDB6-364E-A056-B0265CE87DEC}"/>
              </a:ext>
            </a:extLst>
          </p:cNvPr>
          <p:cNvGrpSpPr/>
          <p:nvPr/>
        </p:nvGrpSpPr>
        <p:grpSpPr>
          <a:xfrm>
            <a:off x="2565752" y="3837947"/>
            <a:ext cx="978106" cy="484482"/>
            <a:chOff x="4928372" y="3009508"/>
            <a:chExt cx="978408" cy="484632"/>
          </a:xfrm>
          <a:solidFill>
            <a:srgbClr val="016EFF"/>
          </a:solidFill>
        </p:grpSpPr>
        <p:sp>
          <p:nvSpPr>
            <p:cNvPr id="32" name="Pentagon 69">
              <a:extLst>
                <a:ext uri="{FF2B5EF4-FFF2-40B4-BE49-F238E27FC236}">
                  <a16:creationId xmlns:a16="http://schemas.microsoft.com/office/drawing/2014/main" id="{4EA12E68-D123-CF4D-B9B4-219705A8C150}"/>
                </a:ext>
              </a:extLst>
            </p:cNvPr>
            <p:cNvSpPr/>
            <p:nvPr/>
          </p:nvSpPr>
          <p:spPr>
            <a:xfrm>
              <a:off x="4928372" y="3009508"/>
              <a:ext cx="978408" cy="48463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cs typeface="+mn-ea"/>
                <a:sym typeface="+mn-lt"/>
              </a:endParaRPr>
            </a:p>
          </p:txBody>
        </p:sp>
        <p:sp>
          <p:nvSpPr>
            <p:cNvPr id="33" name="TextBox 70">
              <a:extLst>
                <a:ext uri="{FF2B5EF4-FFF2-40B4-BE49-F238E27FC236}">
                  <a16:creationId xmlns:a16="http://schemas.microsoft.com/office/drawing/2014/main" id="{A3A1D020-CDBE-FF4B-85A9-BEF739DB0C11}"/>
                </a:ext>
              </a:extLst>
            </p:cNvPr>
            <p:cNvSpPr txBox="1"/>
            <p:nvPr/>
          </p:nvSpPr>
          <p:spPr>
            <a:xfrm>
              <a:off x="5080986" y="3046076"/>
              <a:ext cx="444489" cy="40010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/>
                  </a:solidFill>
                  <a:cs typeface="+mn-ea"/>
                  <a:sym typeface="+mn-lt"/>
                </a:rPr>
                <a:t>02</a:t>
              </a:r>
              <a:endParaRPr lang="en-GB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4" name="TextBox 72">
            <a:extLst>
              <a:ext uri="{FF2B5EF4-FFF2-40B4-BE49-F238E27FC236}">
                <a16:creationId xmlns:a16="http://schemas.microsoft.com/office/drawing/2014/main" id="{860B725A-ED27-934B-A6BC-319DA55BDA37}"/>
              </a:ext>
            </a:extLst>
          </p:cNvPr>
          <p:cNvSpPr txBox="1"/>
          <p:nvPr/>
        </p:nvSpPr>
        <p:spPr>
          <a:xfrm>
            <a:off x="4306878" y="2719295"/>
            <a:ext cx="4589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defRPr/>
            </a:pPr>
            <a:r>
              <a:rPr lang="en-US" altLang="zh-CN" sz="3200" b="1" kern="0" dirty="0">
                <a:solidFill>
                  <a:srgbClr val="409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Kubernetes</a:t>
            </a:r>
            <a:r>
              <a:rPr lang="zh-CN" altLang="en-US" sz="3200" b="1" kern="0" dirty="0">
                <a:solidFill>
                  <a:srgbClr val="409A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高可用实战</a:t>
            </a:r>
          </a:p>
        </p:txBody>
      </p:sp>
      <p:sp>
        <p:nvSpPr>
          <p:cNvPr id="35" name="TextBox 75">
            <a:extLst>
              <a:ext uri="{FF2B5EF4-FFF2-40B4-BE49-F238E27FC236}">
                <a16:creationId xmlns:a16="http://schemas.microsoft.com/office/drawing/2014/main" id="{69F3253C-6115-5844-AD85-9349134BD398}"/>
              </a:ext>
            </a:extLst>
          </p:cNvPr>
          <p:cNvSpPr txBox="1"/>
          <p:nvPr/>
        </p:nvSpPr>
        <p:spPr>
          <a:xfrm>
            <a:off x="4296412" y="3740116"/>
            <a:ext cx="503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409A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Kubernetes</a:t>
            </a:r>
            <a:r>
              <a:rPr lang="zh-CN" altLang="en-US" sz="3200" b="1" dirty="0">
                <a:solidFill>
                  <a:srgbClr val="409A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备份还原实战</a:t>
            </a:r>
          </a:p>
        </p:txBody>
      </p:sp>
      <p:cxnSp>
        <p:nvCxnSpPr>
          <p:cNvPr id="37" name="Straight Connector 83">
            <a:extLst>
              <a:ext uri="{FF2B5EF4-FFF2-40B4-BE49-F238E27FC236}">
                <a16:creationId xmlns:a16="http://schemas.microsoft.com/office/drawing/2014/main" id="{2649B8F3-AEA4-4D4B-9116-9417B63F4563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4022582" y="3107168"/>
            <a:ext cx="635" cy="8274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084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Velero</a:t>
            </a:r>
            <a:r>
              <a:rPr lang="zh-CN" altLang="en-US" dirty="0"/>
              <a:t>的备份还原方案</a:t>
            </a:r>
            <a:r>
              <a:rPr lang="en-US" altLang="zh-CN" dirty="0"/>
              <a:t>(aka </a:t>
            </a:r>
            <a:r>
              <a:rPr lang="en" altLang="zh-CN" dirty="0"/>
              <a:t>Heptio Ark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F444AB-1B44-4D4B-BA72-5543FE06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07" y="972275"/>
            <a:ext cx="9791700" cy="3098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3C081FA-2470-914C-8C20-9425C3AD7228}"/>
              </a:ext>
            </a:extLst>
          </p:cNvPr>
          <p:cNvSpPr/>
          <p:nvPr/>
        </p:nvSpPr>
        <p:spPr>
          <a:xfrm>
            <a:off x="1200152" y="4186821"/>
            <a:ext cx="1116588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Arial" pitchFamily="34" charset="0"/>
              </a:rPr>
              <a:t>Pros</a:t>
            </a:r>
            <a:endParaRPr kumimoji="0" lang="en-US" altLang="en-US" sz="16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Arial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4BA916-6868-5B4A-94CD-73C0989CEA97}"/>
              </a:ext>
            </a:extLst>
          </p:cNvPr>
          <p:cNvSpPr txBox="1"/>
          <p:nvPr/>
        </p:nvSpPr>
        <p:spPr>
          <a:xfrm>
            <a:off x="1217851" y="4772611"/>
            <a:ext cx="4993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ea typeface="微软雅黑 Light" panose="020B0502040204020203"/>
              </a:rPr>
              <a:t>云原生</a:t>
            </a:r>
            <a:endParaRPr lang="en-US" altLang="zh-CN" dirty="0">
              <a:solidFill>
                <a:srgbClr val="FF0000"/>
              </a:solidFill>
              <a:ea typeface="微软雅黑 Light" panose="020B050204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ea typeface="微软雅黑 Light" panose="020B0502040204020203"/>
              </a:rPr>
              <a:t>跨集群备份还原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支持定期</a:t>
            </a:r>
            <a:r>
              <a:rPr lang="en-US" altLang="zh-CN" dirty="0">
                <a:latin typeface="+mn-ea"/>
              </a:rPr>
              <a:t>&amp;</a:t>
            </a:r>
            <a:r>
              <a:rPr lang="zh-CN" altLang="en-US" dirty="0">
                <a:latin typeface="+mn-ea"/>
              </a:rPr>
              <a:t>可选范围备份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支持</a:t>
            </a:r>
            <a:r>
              <a:rPr lang="en" altLang="zh-CN" dirty="0">
                <a:solidFill>
                  <a:srgbClr val="FF0000"/>
                </a:solidFill>
              </a:rPr>
              <a:t>volumesnapshotter plugin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en" altLang="zh-CN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velero restic integration</a:t>
            </a:r>
            <a:r>
              <a:rPr lang="zh-CN" altLang="en" dirty="0">
                <a:solidFill>
                  <a:srgbClr val="FF0000"/>
                </a:solidFill>
              </a:rPr>
              <a:t>两种</a:t>
            </a:r>
            <a:r>
              <a:rPr lang="zh-CN" altLang="en-US" dirty="0">
                <a:solidFill>
                  <a:srgbClr val="FF0000"/>
                </a:solidFill>
              </a:rPr>
              <a:t>方式，完善的插件机制</a:t>
            </a:r>
            <a:endParaRPr lang="en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基于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restic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支持增量备份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兼容</a:t>
            </a:r>
            <a:r>
              <a:rPr lang="en-US" altLang="zh-CN" dirty="0">
                <a:latin typeface="+mn-ea"/>
              </a:rPr>
              <a:t>K8s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CSI</a:t>
            </a:r>
            <a:r>
              <a:rPr lang="zh-CN" altLang="en-US" dirty="0">
                <a:latin typeface="+mn-ea"/>
              </a:rPr>
              <a:t>快照功能</a:t>
            </a:r>
            <a:r>
              <a:rPr lang="en-US" altLang="zh-CN" dirty="0">
                <a:latin typeface="+mn-ea"/>
              </a:rPr>
              <a:t>(</a:t>
            </a:r>
            <a:r>
              <a:rPr lang="en" altLang="zh-CN" dirty="0"/>
              <a:t>under development</a:t>
            </a:r>
            <a:r>
              <a:rPr lang="en-US" altLang="zh-CN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82293E-F3BC-FD4C-BD4C-F3E92B36D2FA}"/>
              </a:ext>
            </a:extLst>
          </p:cNvPr>
          <p:cNvSpPr/>
          <p:nvPr/>
        </p:nvSpPr>
        <p:spPr>
          <a:xfrm>
            <a:off x="6642182" y="4186821"/>
            <a:ext cx="1116588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Arial" pitchFamily="34" charset="0"/>
              </a:rPr>
              <a:t>Cons</a:t>
            </a:r>
            <a:endParaRPr kumimoji="0" lang="en-US" altLang="en-US" sz="16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Arial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20D4A6-8176-6949-BCDF-DBBBEFE4649C}"/>
              </a:ext>
            </a:extLst>
          </p:cNvPr>
          <p:cNvSpPr txBox="1"/>
          <p:nvPr/>
        </p:nvSpPr>
        <p:spPr>
          <a:xfrm>
            <a:off x="6659881" y="4772611"/>
            <a:ext cx="4993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ea typeface="微软雅黑 Light" panose="020B0502040204020203"/>
              </a:rPr>
              <a:t>Velero restic</a:t>
            </a:r>
            <a:r>
              <a:rPr lang="zh-CN" altLang="en-US" dirty="0">
                <a:solidFill>
                  <a:srgbClr val="FF0000"/>
                </a:solidFill>
                <a:ea typeface="微软雅黑 Light" panose="020B0502040204020203"/>
              </a:rPr>
              <a:t>大文件增量扫描时间长</a:t>
            </a:r>
            <a:endParaRPr lang="en-US" altLang="zh-CN" dirty="0">
              <a:solidFill>
                <a:srgbClr val="FF0000"/>
              </a:solidFill>
              <a:ea typeface="微软雅黑 Light" panose="020B050204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微软雅黑 Light" panose="020B0502040204020203"/>
              </a:rPr>
              <a:t>Velero restic</a:t>
            </a:r>
            <a:r>
              <a:rPr lang="zh-CN" altLang="en-US" dirty="0">
                <a:latin typeface="微软雅黑 Light" panose="020B0502040204020203"/>
                <a:ea typeface="微软雅黑 Light" panose="020B0502040204020203"/>
              </a:rPr>
              <a:t>不支持高可用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a typeface="微软雅黑 Light" panose="020B0502040204020203"/>
              </a:rPr>
              <a:t>Velero restic</a:t>
            </a:r>
            <a:r>
              <a:rPr lang="zh-CN" altLang="en-US" dirty="0">
                <a:ea typeface="微软雅黑 Light" panose="020B0502040204020203"/>
              </a:rPr>
              <a:t>备份并发度</a:t>
            </a:r>
            <a:r>
              <a:rPr lang="en-US" altLang="zh-CN" dirty="0">
                <a:ea typeface="微软雅黑 Light" panose="020B0502040204020203"/>
              </a:rPr>
              <a:t>&amp;</a:t>
            </a:r>
            <a:r>
              <a:rPr lang="zh-CN" altLang="en-US" dirty="0">
                <a:ea typeface="微软雅黑 Light" panose="020B0502040204020203"/>
              </a:rPr>
              <a:t>效率低</a:t>
            </a:r>
            <a:endParaRPr lang="en-US" altLang="zh-CN" dirty="0">
              <a:ea typeface="微软雅黑 Light" panose="020B050204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ea typeface="微软雅黑 Light" panose="020B0502040204020203"/>
              </a:rPr>
              <a:t>Velero</a:t>
            </a:r>
            <a:r>
              <a:rPr lang="zh-CN" altLang="en-US" dirty="0">
                <a:solidFill>
                  <a:srgbClr val="FF0000"/>
                </a:solidFill>
                <a:ea typeface="微软雅黑 Light" panose="020B0502040204020203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微软雅黑 Light" panose="020B0502040204020203"/>
              </a:rPr>
              <a:t>restore</a:t>
            </a:r>
            <a:r>
              <a:rPr lang="zh-CN" altLang="en-US" dirty="0">
                <a:solidFill>
                  <a:srgbClr val="FF0000"/>
                </a:solidFill>
                <a:ea typeface="微软雅黑 Light" panose="020B0502040204020203"/>
              </a:rPr>
              <a:t>前需要先手动清除相应资源</a:t>
            </a:r>
            <a:endParaRPr lang="en-US" altLang="zh-CN" dirty="0">
              <a:solidFill>
                <a:srgbClr val="FF0000"/>
              </a:solidFill>
              <a:ea typeface="微软雅黑 Light" panose="020B050204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ea typeface="微软雅黑 Light" panose="020B0502040204020203"/>
              </a:rPr>
              <a:t>无法支持跨集群版本升级</a:t>
            </a:r>
            <a:endParaRPr lang="en-US" altLang="zh-CN" dirty="0">
              <a:solidFill>
                <a:srgbClr val="FF0000"/>
              </a:solidFill>
              <a:ea typeface="微软雅黑 Light" panose="020B050204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ea typeface="微软雅黑 Light" panose="020B0502040204020203"/>
              </a:rPr>
              <a:t>运维成本高</a:t>
            </a:r>
            <a:endParaRPr lang="en-US" altLang="zh-CN" dirty="0">
              <a:solidFill>
                <a:srgbClr val="FF0000"/>
              </a:solidFill>
              <a:ea typeface="微软雅黑 Light" panose="020B050204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ea typeface="微软雅黑 Light" panose="020B0502040204020203"/>
              </a:rPr>
              <a:t>不够灵活</a:t>
            </a:r>
            <a:endParaRPr lang="en-US" altLang="zh-CN" dirty="0">
              <a:solidFill>
                <a:srgbClr val="FF0000"/>
              </a:solidFill>
              <a:ea typeface="微软雅黑 Light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43143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en-US" altLang="zh-CN" dirty="0"/>
              <a:t>Velero-restic</a:t>
            </a:r>
            <a:r>
              <a:rPr lang="zh-CN" altLang="en-US" dirty="0"/>
              <a:t>工具</a:t>
            </a:r>
            <a:r>
              <a:rPr lang="en-US" altLang="zh-CN" dirty="0"/>
              <a:t> - velero-volume-controller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5F15B4-6115-3440-A55D-AEE2C703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9" y="2581156"/>
            <a:ext cx="7538688" cy="310201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16D993D-EA69-F840-BE39-64B911F3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101" y="2363496"/>
            <a:ext cx="4194002" cy="37977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E563B9-7194-C64A-8CEA-EE59FB041783}"/>
              </a:ext>
            </a:extLst>
          </p:cNvPr>
          <p:cNvSpPr/>
          <p:nvPr/>
        </p:nvSpPr>
        <p:spPr>
          <a:xfrm>
            <a:off x="1250286" y="1356294"/>
            <a:ext cx="9710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Velero restic integration v1.5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版本之前不支持批量备份</a:t>
            </a:r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Pod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，必须手动给</a:t>
            </a:r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Pod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设置</a:t>
            </a:r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annotation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，我给官方提交了一个</a:t>
            </a:r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PR(</a:t>
            </a:r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  <a:hlinkClick r:id="rId4"/>
              </a:rPr>
              <a:t>velero-volume-controller</a:t>
            </a:r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用于解决这个问题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455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基于应用层的备份还原方案</a:t>
            </a:r>
          </a:p>
        </p:txBody>
      </p:sp>
      <p:sp>
        <p:nvSpPr>
          <p:cNvPr id="14" name="圆角矩形 33">
            <a:extLst>
              <a:ext uri="{FF2B5EF4-FFF2-40B4-BE49-F238E27FC236}">
                <a16:creationId xmlns:a16="http://schemas.microsoft.com/office/drawing/2014/main" id="{9261927E-B498-A04B-8C86-F33D934A9D86}"/>
              </a:ext>
            </a:extLst>
          </p:cNvPr>
          <p:cNvSpPr/>
          <p:nvPr/>
        </p:nvSpPr>
        <p:spPr>
          <a:xfrm>
            <a:off x="231418" y="1080152"/>
            <a:ext cx="2478192" cy="4440966"/>
          </a:xfrm>
          <a:prstGeom prst="roundRect">
            <a:avLst>
              <a:gd name="adj" fmla="val 2680"/>
            </a:avLst>
          </a:prstGeom>
          <a:noFill/>
          <a:ln w="19050"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2FB902-FE23-3141-B0A1-B9A3CCD3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16" y="1193034"/>
            <a:ext cx="960771" cy="940961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9986F17-23C3-104F-A5A9-A43436E2A4CA}"/>
              </a:ext>
            </a:extLst>
          </p:cNvPr>
          <p:cNvSpPr txBox="1"/>
          <p:nvPr/>
        </p:nvSpPr>
        <p:spPr>
          <a:xfrm>
            <a:off x="8393633" y="4150457"/>
            <a:ext cx="3671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定制备份还原接口，开发成本高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仅适用于管理集群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几乎全量备份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E42C30-9BB8-DF42-92E6-1CFC10879EF8}"/>
              </a:ext>
            </a:extLst>
          </p:cNvPr>
          <p:cNvSpPr/>
          <p:nvPr/>
        </p:nvSpPr>
        <p:spPr>
          <a:xfrm>
            <a:off x="8405208" y="3546756"/>
            <a:ext cx="1116588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Cons</a:t>
            </a:r>
            <a:endParaRPr kumimoji="0" lang="en-US" altLang="en-US" sz="16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Arial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7AAAE7-2F8D-1C49-8DE6-981438E98E69}"/>
              </a:ext>
            </a:extLst>
          </p:cNvPr>
          <p:cNvSpPr/>
          <p:nvPr/>
        </p:nvSpPr>
        <p:spPr>
          <a:xfrm>
            <a:off x="8391939" y="1558351"/>
            <a:ext cx="1116588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Arial" pitchFamily="34" charset="0"/>
              </a:rPr>
              <a:t>Pros</a:t>
            </a:r>
            <a:endParaRPr kumimoji="0" lang="en-US" altLang="en-US" sz="16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Arial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7C7C216-E685-8642-A465-F90E3CFCCA42}"/>
              </a:ext>
            </a:extLst>
          </p:cNvPr>
          <p:cNvSpPr txBox="1"/>
          <p:nvPr/>
        </p:nvSpPr>
        <p:spPr>
          <a:xfrm>
            <a:off x="8391939" y="2133059"/>
            <a:ext cx="34070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支持跨集群版本升级</a:t>
            </a:r>
            <a:endParaRPr lang="en-US" altLang="zh-CN" dirty="0"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轻量，无需</a:t>
            </a:r>
            <a:r>
              <a:rPr lang="en" altLang="zh-CN" dirty="0">
                <a:ea typeface="Microsoft YaHei" panose="020B0503020204020204" pitchFamily="34" charset="-122"/>
              </a:rPr>
              <a:t>storage providers</a:t>
            </a:r>
            <a:endParaRPr lang="en-US" altLang="zh-CN" dirty="0"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接口规范，运维成本低</a:t>
            </a:r>
            <a:endParaRPr lang="en-US" altLang="zh-CN" dirty="0"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灵活度高</a:t>
            </a:r>
            <a:endParaRPr lang="en" altLang="zh-CN" dirty="0"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  <p:sp>
        <p:nvSpPr>
          <p:cNvPr id="21" name="圆角矩形 33">
            <a:extLst>
              <a:ext uri="{FF2B5EF4-FFF2-40B4-BE49-F238E27FC236}">
                <a16:creationId xmlns:a16="http://schemas.microsoft.com/office/drawing/2014/main" id="{61F15BEC-9B60-414A-A23F-F2DF3858A9CC}"/>
              </a:ext>
            </a:extLst>
          </p:cNvPr>
          <p:cNvSpPr/>
          <p:nvPr/>
        </p:nvSpPr>
        <p:spPr>
          <a:xfrm>
            <a:off x="3139839" y="1894669"/>
            <a:ext cx="2070989" cy="3305416"/>
          </a:xfrm>
          <a:prstGeom prst="roundRect">
            <a:avLst>
              <a:gd name="adj" fmla="val 2680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8DC3875-6195-634E-A3F4-69B20F3F1183}"/>
              </a:ext>
            </a:extLst>
          </p:cNvPr>
          <p:cNvSpPr/>
          <p:nvPr/>
        </p:nvSpPr>
        <p:spPr>
          <a:xfrm>
            <a:off x="760756" y="2363421"/>
            <a:ext cx="1048062" cy="34049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49E667A-A856-A44A-9D7B-1C0E5142A50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181" y="2387348"/>
            <a:ext cx="349457" cy="273765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B4E6460D-177A-7546-A957-071330D944DE}"/>
              </a:ext>
            </a:extLst>
          </p:cNvPr>
          <p:cNvSpPr/>
          <p:nvPr/>
        </p:nvSpPr>
        <p:spPr>
          <a:xfrm>
            <a:off x="752417" y="3345779"/>
            <a:ext cx="1048062" cy="34049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08C81E8B-F714-1744-9A97-18FCC4302BC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317" y="3369705"/>
            <a:ext cx="349457" cy="273765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8C9F98E8-141B-5542-A434-56A7A474EA44}"/>
              </a:ext>
            </a:extLst>
          </p:cNvPr>
          <p:cNvSpPr/>
          <p:nvPr/>
        </p:nvSpPr>
        <p:spPr>
          <a:xfrm>
            <a:off x="752417" y="4444640"/>
            <a:ext cx="1048062" cy="34049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CB2819DA-84AC-714E-BF85-5D5860D1BC0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317" y="4468566"/>
            <a:ext cx="349457" cy="273765"/>
          </a:xfrm>
          <a:prstGeom prst="rect">
            <a:avLst/>
          </a:prstGeom>
        </p:spPr>
      </p:pic>
      <p:sp>
        <p:nvSpPr>
          <p:cNvPr id="3" name="圆柱体 2">
            <a:extLst>
              <a:ext uri="{FF2B5EF4-FFF2-40B4-BE49-F238E27FC236}">
                <a16:creationId xmlns:a16="http://schemas.microsoft.com/office/drawing/2014/main" id="{D35A27E0-4890-394F-A239-801972A48F39}"/>
              </a:ext>
            </a:extLst>
          </p:cNvPr>
          <p:cNvSpPr/>
          <p:nvPr/>
        </p:nvSpPr>
        <p:spPr>
          <a:xfrm>
            <a:off x="3896026" y="2312578"/>
            <a:ext cx="513144" cy="4673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圆柱体 47">
            <a:extLst>
              <a:ext uri="{FF2B5EF4-FFF2-40B4-BE49-F238E27FC236}">
                <a16:creationId xmlns:a16="http://schemas.microsoft.com/office/drawing/2014/main" id="{380AAC8A-CF78-5D48-8E7B-09B6AD15F6FC}"/>
              </a:ext>
            </a:extLst>
          </p:cNvPr>
          <p:cNvSpPr/>
          <p:nvPr/>
        </p:nvSpPr>
        <p:spPr>
          <a:xfrm>
            <a:off x="3896026" y="3294286"/>
            <a:ext cx="513144" cy="4673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圆柱体 48">
            <a:extLst>
              <a:ext uri="{FF2B5EF4-FFF2-40B4-BE49-F238E27FC236}">
                <a16:creationId xmlns:a16="http://schemas.microsoft.com/office/drawing/2014/main" id="{BCE7AFF5-8B98-074C-8BFF-EFEDAE8D92A2}"/>
              </a:ext>
            </a:extLst>
          </p:cNvPr>
          <p:cNvSpPr/>
          <p:nvPr/>
        </p:nvSpPr>
        <p:spPr>
          <a:xfrm>
            <a:off x="3907601" y="4380629"/>
            <a:ext cx="513144" cy="4673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33">
            <a:extLst>
              <a:ext uri="{FF2B5EF4-FFF2-40B4-BE49-F238E27FC236}">
                <a16:creationId xmlns:a16="http://schemas.microsoft.com/office/drawing/2014/main" id="{24B6BE25-274E-7647-8759-EC50BEB5B4BC}"/>
              </a:ext>
            </a:extLst>
          </p:cNvPr>
          <p:cNvSpPr/>
          <p:nvPr/>
        </p:nvSpPr>
        <p:spPr>
          <a:xfrm>
            <a:off x="5640509" y="1100959"/>
            <a:ext cx="2478192" cy="4440966"/>
          </a:xfrm>
          <a:prstGeom prst="roundRect">
            <a:avLst>
              <a:gd name="adj" fmla="val 2680"/>
            </a:avLst>
          </a:prstGeom>
          <a:noFill/>
          <a:ln w="19050"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E26CACCD-6FEE-BF4C-A867-57246148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07" y="1190691"/>
            <a:ext cx="960771" cy="940961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1AF99BC1-6C3F-A642-AE39-9C39364C83A5}"/>
              </a:ext>
            </a:extLst>
          </p:cNvPr>
          <p:cNvSpPr/>
          <p:nvPr/>
        </p:nvSpPr>
        <p:spPr>
          <a:xfrm>
            <a:off x="6602999" y="2398146"/>
            <a:ext cx="1048062" cy="34049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4F032760-55D9-874A-B414-A7CF6E738A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5424" y="2422073"/>
            <a:ext cx="349457" cy="273765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139E98CF-FCE7-714E-A1FA-7F22AFD02CD9}"/>
              </a:ext>
            </a:extLst>
          </p:cNvPr>
          <p:cNvSpPr/>
          <p:nvPr/>
        </p:nvSpPr>
        <p:spPr>
          <a:xfrm>
            <a:off x="6594660" y="3368929"/>
            <a:ext cx="1048062" cy="34049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7EBDD293-B868-A341-BD14-92D1B26BCB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7560" y="3392855"/>
            <a:ext cx="349457" cy="273765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267B79B3-0099-8A43-A88B-7BD211D9275F}"/>
              </a:ext>
            </a:extLst>
          </p:cNvPr>
          <p:cNvSpPr/>
          <p:nvPr/>
        </p:nvSpPr>
        <p:spPr>
          <a:xfrm>
            <a:off x="6594660" y="4444640"/>
            <a:ext cx="1048062" cy="34049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6052C2C0-68E1-3E4D-B9B3-592F93334D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7560" y="4468566"/>
            <a:ext cx="349457" cy="273765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5CCED92-F597-9F48-B63C-EA1EF5EFDAF7}"/>
              </a:ext>
            </a:extLst>
          </p:cNvPr>
          <p:cNvCxnSpPr>
            <a:stCxn id="41" idx="3"/>
            <a:endCxn id="3" idx="2"/>
          </p:cNvCxnSpPr>
          <p:nvPr/>
        </p:nvCxnSpPr>
        <p:spPr>
          <a:xfrm>
            <a:off x="1808818" y="2533668"/>
            <a:ext cx="2087208" cy="1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FC17EAD9-6E0E-CC40-9C09-7283DC7FE611}"/>
              </a:ext>
            </a:extLst>
          </p:cNvPr>
          <p:cNvCxnSpPr>
            <a:cxnSpLocks/>
            <a:stCxn id="3" idx="4"/>
            <a:endCxn id="53" idx="1"/>
          </p:cNvCxnSpPr>
          <p:nvPr/>
        </p:nvCxnSpPr>
        <p:spPr>
          <a:xfrm>
            <a:off x="4409170" y="2546247"/>
            <a:ext cx="2216254" cy="12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1753D899-5617-E644-954C-5C78F1DF23A0}"/>
              </a:ext>
            </a:extLst>
          </p:cNvPr>
          <p:cNvSpPr/>
          <p:nvPr/>
        </p:nvSpPr>
        <p:spPr>
          <a:xfrm>
            <a:off x="3105114" y="2210635"/>
            <a:ext cx="128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export</a:t>
            </a:r>
            <a:endParaRPr lang="zh-CN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F5BF546-63E3-B24D-A36D-5CE7E538893D}"/>
              </a:ext>
            </a:extLst>
          </p:cNvPr>
          <p:cNvSpPr/>
          <p:nvPr/>
        </p:nvSpPr>
        <p:spPr>
          <a:xfrm>
            <a:off x="4378467" y="2227614"/>
            <a:ext cx="128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import</a:t>
            </a:r>
            <a:endParaRPr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CB46C8D-69B5-F04A-AB69-E0963916FB54}"/>
              </a:ext>
            </a:extLst>
          </p:cNvPr>
          <p:cNvCxnSpPr>
            <a:stCxn id="43" idx="3"/>
            <a:endCxn id="48" idx="2"/>
          </p:cNvCxnSpPr>
          <p:nvPr/>
        </p:nvCxnSpPr>
        <p:spPr>
          <a:xfrm>
            <a:off x="1800479" y="3516026"/>
            <a:ext cx="2095547" cy="11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25DFB72-69D3-9A4B-AB51-C53B89661ED4}"/>
              </a:ext>
            </a:extLst>
          </p:cNvPr>
          <p:cNvCxnSpPr>
            <a:stCxn id="48" idx="4"/>
            <a:endCxn id="55" idx="1"/>
          </p:cNvCxnSpPr>
          <p:nvPr/>
        </p:nvCxnSpPr>
        <p:spPr>
          <a:xfrm>
            <a:off x="4409170" y="3527955"/>
            <a:ext cx="2198390" cy="1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039BDDAF-1336-464A-BCB4-A5B0F404C9A1}"/>
              </a:ext>
            </a:extLst>
          </p:cNvPr>
          <p:cNvSpPr/>
          <p:nvPr/>
        </p:nvSpPr>
        <p:spPr>
          <a:xfrm>
            <a:off x="3116458" y="3207790"/>
            <a:ext cx="128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export</a:t>
            </a:r>
            <a:endParaRPr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D74FE09-2DCB-864A-95C9-B68693955281}"/>
              </a:ext>
            </a:extLst>
          </p:cNvPr>
          <p:cNvSpPr/>
          <p:nvPr/>
        </p:nvSpPr>
        <p:spPr>
          <a:xfrm>
            <a:off x="4389811" y="3201619"/>
            <a:ext cx="128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import</a:t>
            </a:r>
            <a:endParaRPr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A75A42A-3151-B942-9242-D23DF7B6474A}"/>
              </a:ext>
            </a:extLst>
          </p:cNvPr>
          <p:cNvCxnSpPr>
            <a:stCxn id="45" idx="3"/>
            <a:endCxn id="49" idx="2"/>
          </p:cNvCxnSpPr>
          <p:nvPr/>
        </p:nvCxnSpPr>
        <p:spPr>
          <a:xfrm flipV="1">
            <a:off x="1800479" y="4614298"/>
            <a:ext cx="2107122" cy="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031CBFD9-49BC-8A4A-8F34-C4CABEBBCE6D}"/>
              </a:ext>
            </a:extLst>
          </p:cNvPr>
          <p:cNvCxnSpPr>
            <a:cxnSpLocks/>
            <a:stCxn id="49" idx="4"/>
            <a:endCxn id="57" idx="1"/>
          </p:cNvCxnSpPr>
          <p:nvPr/>
        </p:nvCxnSpPr>
        <p:spPr>
          <a:xfrm flipV="1">
            <a:off x="4420745" y="4605449"/>
            <a:ext cx="2186815" cy="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52E5191E-ECA7-BE4C-B6D3-10963065D481}"/>
              </a:ext>
            </a:extLst>
          </p:cNvPr>
          <p:cNvSpPr/>
          <p:nvPr/>
        </p:nvSpPr>
        <p:spPr>
          <a:xfrm>
            <a:off x="3116458" y="4289295"/>
            <a:ext cx="128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export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EC2566F-E996-9C4A-B011-D210D11F342F}"/>
              </a:ext>
            </a:extLst>
          </p:cNvPr>
          <p:cNvSpPr/>
          <p:nvPr/>
        </p:nvSpPr>
        <p:spPr>
          <a:xfrm>
            <a:off x="4389811" y="4283124"/>
            <a:ext cx="128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import</a:t>
            </a:r>
            <a:endParaRPr lang="zh-CN" altLang="en-US" dirty="0"/>
          </a:p>
        </p:txBody>
      </p:sp>
      <p:sp>
        <p:nvSpPr>
          <p:cNvPr id="68" name="Rectangle 21">
            <a:extLst>
              <a:ext uri="{FF2B5EF4-FFF2-40B4-BE49-F238E27FC236}">
                <a16:creationId xmlns:a16="http://schemas.microsoft.com/office/drawing/2014/main" id="{2992658E-8CC3-A346-A128-2867364A73E6}"/>
              </a:ext>
            </a:extLst>
          </p:cNvPr>
          <p:cNvSpPr/>
          <p:nvPr/>
        </p:nvSpPr>
        <p:spPr>
          <a:xfrm>
            <a:off x="3218887" y="5673440"/>
            <a:ext cx="6302909" cy="460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F79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将困难留给自己，将方便留给使用者</a:t>
            </a:r>
            <a:r>
              <a:rPr lang="en-US" altLang="zh-CN" b="1" dirty="0">
                <a:solidFill>
                  <a:srgbClr val="3F79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(Golang&amp;K8s</a:t>
            </a:r>
            <a:r>
              <a:rPr lang="zh-CN" altLang="en-US" b="1" dirty="0">
                <a:solidFill>
                  <a:srgbClr val="3F79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声明式</a:t>
            </a:r>
            <a:r>
              <a:rPr lang="en-US" altLang="zh-CN" b="1" dirty="0">
                <a:solidFill>
                  <a:srgbClr val="3F79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API)</a:t>
            </a:r>
          </a:p>
        </p:txBody>
      </p:sp>
      <p:sp>
        <p:nvSpPr>
          <p:cNvPr id="69" name="Rectangle 21">
            <a:extLst>
              <a:ext uri="{FF2B5EF4-FFF2-40B4-BE49-F238E27FC236}">
                <a16:creationId xmlns:a16="http://schemas.microsoft.com/office/drawing/2014/main" id="{CA4DDD27-34CC-774F-9E6F-0BBF9C03DCD2}"/>
              </a:ext>
            </a:extLst>
          </p:cNvPr>
          <p:cNvSpPr/>
          <p:nvPr/>
        </p:nvSpPr>
        <p:spPr>
          <a:xfrm>
            <a:off x="3218612" y="6290034"/>
            <a:ext cx="5863532" cy="753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3F79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专业的事交给专业的人负责</a:t>
            </a:r>
            <a:endParaRPr lang="en-US" altLang="zh-CN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rgbClr val="3F79B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80CCF6E-42DC-664E-8211-AC22FDE6AEE0}"/>
              </a:ext>
            </a:extLst>
          </p:cNvPr>
          <p:cNvGrpSpPr/>
          <p:nvPr/>
        </p:nvGrpSpPr>
        <p:grpSpPr>
          <a:xfrm>
            <a:off x="2336597" y="6016984"/>
            <a:ext cx="360316" cy="546100"/>
            <a:chOff x="1939457" y="2033695"/>
            <a:chExt cx="360316" cy="546100"/>
          </a:xfrm>
        </p:grpSpPr>
        <p:sp>
          <p:nvSpPr>
            <p:cNvPr id="71" name="Freeform 82">
              <a:extLst>
                <a:ext uri="{FF2B5EF4-FFF2-40B4-BE49-F238E27FC236}">
                  <a16:creationId xmlns:a16="http://schemas.microsoft.com/office/drawing/2014/main" id="{D2CEDA3F-0947-EE49-81A6-ACAB79AE8C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9457" y="2033695"/>
              <a:ext cx="360316" cy="349250"/>
            </a:xfrm>
            <a:custGeom>
              <a:avLst/>
              <a:gdLst>
                <a:gd name="T0" fmla="*/ 64 w 127"/>
                <a:gd name="T1" fmla="*/ 0 h 123"/>
                <a:gd name="T2" fmla="*/ 0 w 127"/>
                <a:gd name="T3" fmla="*/ 64 h 123"/>
                <a:gd name="T4" fmla="*/ 29 w 127"/>
                <a:gd name="T5" fmla="*/ 117 h 123"/>
                <a:gd name="T6" fmla="*/ 29 w 127"/>
                <a:gd name="T7" fmla="*/ 123 h 123"/>
                <a:gd name="T8" fmla="*/ 98 w 127"/>
                <a:gd name="T9" fmla="*/ 123 h 123"/>
                <a:gd name="T10" fmla="*/ 98 w 127"/>
                <a:gd name="T11" fmla="*/ 117 h 123"/>
                <a:gd name="T12" fmla="*/ 127 w 127"/>
                <a:gd name="T13" fmla="*/ 64 h 123"/>
                <a:gd name="T14" fmla="*/ 64 w 127"/>
                <a:gd name="T15" fmla="*/ 0 h 123"/>
                <a:gd name="T16" fmla="*/ 71 w 127"/>
                <a:gd name="T17" fmla="*/ 30 h 123"/>
                <a:gd name="T18" fmla="*/ 27 w 127"/>
                <a:gd name="T19" fmla="*/ 66 h 123"/>
                <a:gd name="T20" fmla="*/ 23 w 127"/>
                <a:gd name="T21" fmla="*/ 70 h 123"/>
                <a:gd name="T22" fmla="*/ 22 w 127"/>
                <a:gd name="T23" fmla="*/ 70 h 123"/>
                <a:gd name="T24" fmla="*/ 19 w 127"/>
                <a:gd name="T25" fmla="*/ 65 h 123"/>
                <a:gd name="T26" fmla="*/ 28 w 127"/>
                <a:gd name="T27" fmla="*/ 41 h 123"/>
                <a:gd name="T28" fmla="*/ 72 w 127"/>
                <a:gd name="T29" fmla="*/ 22 h 123"/>
                <a:gd name="T30" fmla="*/ 75 w 127"/>
                <a:gd name="T31" fmla="*/ 26 h 123"/>
                <a:gd name="T32" fmla="*/ 71 w 127"/>
                <a:gd name="T3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23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85"/>
                    <a:pt x="11" y="105"/>
                    <a:pt x="29" y="117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116" y="105"/>
                    <a:pt x="127" y="85"/>
                    <a:pt x="127" y="64"/>
                  </a:cubicBezTo>
                  <a:cubicBezTo>
                    <a:pt x="127" y="29"/>
                    <a:pt x="99" y="0"/>
                    <a:pt x="64" y="0"/>
                  </a:cubicBezTo>
                  <a:close/>
                  <a:moveTo>
                    <a:pt x="71" y="30"/>
                  </a:moveTo>
                  <a:cubicBezTo>
                    <a:pt x="33" y="24"/>
                    <a:pt x="27" y="65"/>
                    <a:pt x="27" y="66"/>
                  </a:cubicBezTo>
                  <a:cubicBezTo>
                    <a:pt x="26" y="68"/>
                    <a:pt x="25" y="70"/>
                    <a:pt x="23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0" y="70"/>
                    <a:pt x="18" y="67"/>
                    <a:pt x="19" y="65"/>
                  </a:cubicBezTo>
                  <a:cubicBezTo>
                    <a:pt x="19" y="65"/>
                    <a:pt x="20" y="53"/>
                    <a:pt x="28" y="41"/>
                  </a:cubicBezTo>
                  <a:cubicBezTo>
                    <a:pt x="35" y="30"/>
                    <a:pt x="48" y="18"/>
                    <a:pt x="72" y="22"/>
                  </a:cubicBezTo>
                  <a:cubicBezTo>
                    <a:pt x="74" y="22"/>
                    <a:pt x="76" y="24"/>
                    <a:pt x="75" y="26"/>
                  </a:cubicBezTo>
                  <a:cubicBezTo>
                    <a:pt x="75" y="28"/>
                    <a:pt x="73" y="30"/>
                    <a:pt x="71" y="30"/>
                  </a:cubicBez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" name="Rectangle 83">
              <a:extLst>
                <a:ext uri="{FF2B5EF4-FFF2-40B4-BE49-F238E27FC236}">
                  <a16:creationId xmlns:a16="http://schemas.microsoft.com/office/drawing/2014/main" id="{797A5FAA-535A-FE4C-8B1C-AF3302B3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06757"/>
              <a:ext cx="195237" cy="19050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3" name="Freeform 84">
              <a:extLst>
                <a:ext uri="{FF2B5EF4-FFF2-40B4-BE49-F238E27FC236}">
                  <a16:creationId xmlns:a16="http://schemas.microsoft.com/office/drawing/2014/main" id="{67FF16A5-588E-4540-BB11-4B9470DB9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996" y="2494070"/>
              <a:ext cx="195237" cy="85725"/>
            </a:xfrm>
            <a:custGeom>
              <a:avLst/>
              <a:gdLst>
                <a:gd name="T0" fmla="*/ 0 w 69"/>
                <a:gd name="T1" fmla="*/ 2 h 30"/>
                <a:gd name="T2" fmla="*/ 13 w 69"/>
                <a:gd name="T3" fmla="*/ 15 h 30"/>
                <a:gd name="T4" fmla="*/ 16 w 69"/>
                <a:gd name="T5" fmla="*/ 15 h 30"/>
                <a:gd name="T6" fmla="*/ 35 w 69"/>
                <a:gd name="T7" fmla="*/ 30 h 30"/>
                <a:gd name="T8" fmla="*/ 54 w 69"/>
                <a:gd name="T9" fmla="*/ 15 h 30"/>
                <a:gd name="T10" fmla="*/ 57 w 69"/>
                <a:gd name="T11" fmla="*/ 15 h 30"/>
                <a:gd name="T12" fmla="*/ 69 w 69"/>
                <a:gd name="T13" fmla="*/ 2 h 30"/>
                <a:gd name="T14" fmla="*/ 69 w 69"/>
                <a:gd name="T15" fmla="*/ 0 h 30"/>
                <a:gd name="T16" fmla="*/ 0 w 69"/>
                <a:gd name="T17" fmla="*/ 0 h 30"/>
                <a:gd name="T18" fmla="*/ 0 w 69"/>
                <a:gd name="T1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30">
                  <a:moveTo>
                    <a:pt x="0" y="2"/>
                  </a:moveTo>
                  <a:cubicBezTo>
                    <a:pt x="0" y="9"/>
                    <a:pt x="6" y="15"/>
                    <a:pt x="13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3"/>
                    <a:pt x="24" y="30"/>
                    <a:pt x="35" y="30"/>
                  </a:cubicBezTo>
                  <a:cubicBezTo>
                    <a:pt x="45" y="30"/>
                    <a:pt x="54" y="23"/>
                    <a:pt x="54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63" y="15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4" name="Rectangle 85">
              <a:extLst>
                <a:ext uri="{FF2B5EF4-FFF2-40B4-BE49-F238E27FC236}">
                  <a16:creationId xmlns:a16="http://schemas.microsoft.com/office/drawing/2014/main" id="{2445BBBB-2C1A-4146-8202-76F88065D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51207"/>
              <a:ext cx="195237" cy="20638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75" name="左大括号 74">
            <a:extLst>
              <a:ext uri="{FF2B5EF4-FFF2-40B4-BE49-F238E27FC236}">
                <a16:creationId xmlns:a16="http://schemas.microsoft.com/office/drawing/2014/main" id="{D1068EC0-746D-F84A-BF33-34FE5D282497}"/>
              </a:ext>
            </a:extLst>
          </p:cNvPr>
          <p:cNvSpPr/>
          <p:nvPr/>
        </p:nvSpPr>
        <p:spPr>
          <a:xfrm>
            <a:off x="2816686" y="5900203"/>
            <a:ext cx="319661" cy="70788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538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方案总结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1804BC72-98FA-3946-A961-1C2580B6F7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542405"/>
              </p:ext>
            </p:extLst>
          </p:nvPr>
        </p:nvGraphicFramePr>
        <p:xfrm>
          <a:off x="955557" y="1796116"/>
          <a:ext cx="5422095" cy="362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96CFA0FD-19BF-B546-9BC9-FEB194CC0172}"/>
              </a:ext>
            </a:extLst>
          </p:cNvPr>
          <p:cNvGrpSpPr/>
          <p:nvPr/>
        </p:nvGrpSpPr>
        <p:grpSpPr>
          <a:xfrm>
            <a:off x="6700323" y="2540970"/>
            <a:ext cx="800075" cy="517203"/>
            <a:chOff x="2275998" y="415264"/>
            <a:chExt cx="442125" cy="517203"/>
          </a:xfrm>
          <a:solidFill>
            <a:schemeClr val="accent5">
              <a:lumMod val="75000"/>
            </a:schemeClr>
          </a:solidFill>
        </p:grpSpPr>
        <p:sp>
          <p:nvSpPr>
            <p:cNvPr id="26" name="五边形 25">
              <a:extLst>
                <a:ext uri="{FF2B5EF4-FFF2-40B4-BE49-F238E27FC236}">
                  <a16:creationId xmlns:a16="http://schemas.microsoft.com/office/drawing/2014/main" id="{20469E8A-EC3F-E44E-B6D0-EE6804E4F0B4}"/>
                </a:ext>
              </a:extLst>
            </p:cNvPr>
            <p:cNvSpPr/>
            <p:nvPr/>
          </p:nvSpPr>
          <p:spPr>
            <a:xfrm>
              <a:off x="2275998" y="415264"/>
              <a:ext cx="442125" cy="517203"/>
            </a:xfrm>
            <a:prstGeom prst="homePlate">
              <a:avLst/>
            </a:prstGeom>
            <a:grpFill/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五边形 6">
              <a:extLst>
                <a:ext uri="{FF2B5EF4-FFF2-40B4-BE49-F238E27FC236}">
                  <a16:creationId xmlns:a16="http://schemas.microsoft.com/office/drawing/2014/main" id="{E0DB9977-905D-5845-9731-94F7C884AEFB}"/>
                </a:ext>
              </a:extLst>
            </p:cNvPr>
            <p:cNvSpPr txBox="1"/>
            <p:nvPr/>
          </p:nvSpPr>
          <p:spPr>
            <a:xfrm>
              <a:off x="2275998" y="518705"/>
              <a:ext cx="309488" cy="3103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100" kern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4910796-1467-6644-926D-604962598947}"/>
              </a:ext>
            </a:extLst>
          </p:cNvPr>
          <p:cNvSpPr/>
          <p:nvPr/>
        </p:nvSpPr>
        <p:spPr>
          <a:xfrm>
            <a:off x="7651242" y="264441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基于应用层的备份还原方案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3BE1B07-1542-F144-9140-5B0B8236BFEA}"/>
              </a:ext>
            </a:extLst>
          </p:cNvPr>
          <p:cNvGrpSpPr/>
          <p:nvPr/>
        </p:nvGrpSpPr>
        <p:grpSpPr>
          <a:xfrm>
            <a:off x="6700323" y="4313826"/>
            <a:ext cx="800075" cy="517203"/>
            <a:chOff x="2275998" y="415264"/>
            <a:chExt cx="442125" cy="517203"/>
          </a:xfrm>
          <a:solidFill>
            <a:schemeClr val="accent5">
              <a:lumMod val="75000"/>
            </a:schemeClr>
          </a:solidFill>
        </p:grpSpPr>
        <p:sp>
          <p:nvSpPr>
            <p:cNvPr id="30" name="五边形 29">
              <a:extLst>
                <a:ext uri="{FF2B5EF4-FFF2-40B4-BE49-F238E27FC236}">
                  <a16:creationId xmlns:a16="http://schemas.microsoft.com/office/drawing/2014/main" id="{C60BA028-6DBF-C54A-8785-0ED60DAA0EEA}"/>
                </a:ext>
              </a:extLst>
            </p:cNvPr>
            <p:cNvSpPr/>
            <p:nvPr/>
          </p:nvSpPr>
          <p:spPr>
            <a:xfrm>
              <a:off x="2275998" y="415264"/>
              <a:ext cx="442125" cy="517203"/>
            </a:xfrm>
            <a:prstGeom prst="homePlate">
              <a:avLst/>
            </a:prstGeom>
            <a:grpFill/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五边形 6">
              <a:extLst>
                <a:ext uri="{FF2B5EF4-FFF2-40B4-BE49-F238E27FC236}">
                  <a16:creationId xmlns:a16="http://schemas.microsoft.com/office/drawing/2014/main" id="{E040578F-7026-6D4D-8565-666F1BE88E1E}"/>
                </a:ext>
              </a:extLst>
            </p:cNvPr>
            <p:cNvSpPr txBox="1"/>
            <p:nvPr/>
          </p:nvSpPr>
          <p:spPr>
            <a:xfrm>
              <a:off x="2275998" y="518705"/>
              <a:ext cx="309488" cy="31032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100" kern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624B2479-65FF-314B-A5F8-6AB08F704A83}"/>
              </a:ext>
            </a:extLst>
          </p:cNvPr>
          <p:cNvSpPr/>
          <p:nvPr/>
        </p:nvSpPr>
        <p:spPr>
          <a:xfrm>
            <a:off x="7651241" y="4387761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Velero</a:t>
            </a:r>
            <a:r>
              <a:rPr lang="zh-CN" altLang="en-US" dirty="0"/>
              <a:t>的备份还原方案</a:t>
            </a:r>
          </a:p>
        </p:txBody>
      </p:sp>
    </p:spTree>
    <p:extLst>
      <p:ext uri="{BB962C8B-B14F-4D97-AF65-F5344CB8AC3E}">
        <p14:creationId xmlns:p14="http://schemas.microsoft.com/office/powerpoint/2010/main" val="2055634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D87EB25E-F4D0-4F08-9A16-5FF3DF963C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DBE9F9C5-D526-4BD0-A333-600C3C96B1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感谢观看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7CB226-5394-4B49-B317-4D8ED3D7F8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3098586"/>
            <a:ext cx="1440872" cy="14408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960A58-12CA-4995-B206-1745B533F374}"/>
              </a:ext>
            </a:extLst>
          </p:cNvPr>
          <p:cNvSpPr txBox="1"/>
          <p:nvPr/>
        </p:nvSpPr>
        <p:spPr>
          <a:xfrm>
            <a:off x="2384811" y="3893127"/>
            <a:ext cx="2872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获取更多培训课程请扫描左侧二维码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657936-654B-4261-9AF2-8B2721FE1783}"/>
              </a:ext>
            </a:extLst>
          </p:cNvPr>
          <p:cNvSpPr txBox="1"/>
          <p:nvPr/>
        </p:nvSpPr>
        <p:spPr>
          <a:xfrm>
            <a:off x="6978070" y="3893127"/>
            <a:ext cx="2872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获取更多产品文档请扫描左侧二维码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82887B-5BA7-42F4-A8CA-5E53573F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96" y="309945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6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9655A10-414B-4C1E-A89A-0ADB3B3E7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ea"/>
                <a:sym typeface="+mn-ea"/>
              </a:rPr>
              <a:t>Kubernetes</a:t>
            </a:r>
            <a:r>
              <a:rPr lang="zh-CN" altLang="en-US" dirty="0">
                <a:latin typeface="+mn-ea"/>
                <a:sym typeface="+mn-ea"/>
              </a:rPr>
              <a:t>集群高可用实战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B5162A9D-782C-4D7A-A1BE-8B312F9C83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8222" y="2298579"/>
            <a:ext cx="2126934" cy="45720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1.1</a:t>
            </a:r>
            <a:r>
              <a:rPr lang="zh-CN" altLang="en-US" dirty="0">
                <a:cs typeface="+mn-ea"/>
                <a:sym typeface="+mn-ea"/>
              </a:rPr>
              <a:t>  高可用架构</a:t>
            </a:r>
          </a:p>
          <a:p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77BB71D-A97E-4800-8FD3-2D425F1007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6647" y="2969568"/>
            <a:ext cx="3043859" cy="45720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1.2</a:t>
            </a:r>
            <a:r>
              <a:rPr lang="zh-CN" altLang="en-US" dirty="0">
                <a:cs typeface="+mn-ea"/>
                <a:sym typeface="+mn-ea"/>
              </a:rPr>
              <a:t>  节点宕机下的网络影响</a:t>
            </a:r>
          </a:p>
          <a:p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6A6FB376-D1AC-4316-B56F-53EBFF14E3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6646" y="3697938"/>
            <a:ext cx="3043859" cy="457200"/>
          </a:xfrm>
        </p:spPr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ea"/>
              </a:rPr>
              <a:t>1.3</a:t>
            </a:r>
            <a:r>
              <a:rPr lang="zh-CN" altLang="en-US" dirty="0">
                <a:cs typeface="+mn-ea"/>
                <a:sym typeface="+mn-ea"/>
              </a:rPr>
              <a:t>  节点宕机下的</a:t>
            </a:r>
            <a:r>
              <a:rPr lang="en-US" altLang="zh-CN" dirty="0">
                <a:cs typeface="+mn-ea"/>
                <a:sym typeface="+mn-ea"/>
              </a:rPr>
              <a:t>Pod</a:t>
            </a:r>
            <a:r>
              <a:rPr lang="zh-CN" altLang="en-US" dirty="0">
                <a:cs typeface="+mn-ea"/>
                <a:sym typeface="+mn-ea"/>
              </a:rPr>
              <a:t>驱逐</a:t>
            </a:r>
          </a:p>
          <a:p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530B2F2-6E5C-487E-AD9B-7D44D7A29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1059510B-2879-4EFC-87F5-DB4261BD2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id="{7F4E4F19-96F4-F64D-A53E-0D8E66A25EC7}"/>
              </a:ext>
            </a:extLst>
          </p:cNvPr>
          <p:cNvSpPr txBox="1">
            <a:spLocks/>
          </p:cNvSpPr>
          <p:nvPr/>
        </p:nvSpPr>
        <p:spPr>
          <a:xfrm>
            <a:off x="1296645" y="4426308"/>
            <a:ext cx="3043859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cs typeface="+mn-ea"/>
                <a:sym typeface="+mn-ea"/>
              </a:rPr>
              <a:t>1.4</a:t>
            </a:r>
            <a:r>
              <a:rPr lang="zh-CN" altLang="en-US" dirty="0">
                <a:cs typeface="+mn-ea"/>
                <a:sym typeface="+mn-ea"/>
              </a:rPr>
              <a:t>  节点宕机下的存储影响</a:t>
            </a:r>
          </a:p>
          <a:p>
            <a:endParaRPr lang="zh-CN" altLang="en-US" dirty="0"/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id="{833C00A7-6AD9-B94E-A0FB-5BD812143231}"/>
              </a:ext>
            </a:extLst>
          </p:cNvPr>
          <p:cNvSpPr txBox="1">
            <a:spLocks/>
          </p:cNvSpPr>
          <p:nvPr/>
        </p:nvSpPr>
        <p:spPr>
          <a:xfrm>
            <a:off x="1298528" y="5095069"/>
            <a:ext cx="330819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cs typeface="+mn-ea"/>
                <a:sym typeface="+mn-ea"/>
              </a:rPr>
              <a:t>1.5</a:t>
            </a:r>
            <a:r>
              <a:rPr lang="zh-CN" altLang="en-US" dirty="0">
                <a:cs typeface="+mn-ea"/>
                <a:sym typeface="+mn-ea"/>
              </a:rPr>
              <a:t>  节点宕机下的应用高可用</a:t>
            </a:r>
          </a:p>
          <a:p>
            <a:endParaRPr lang="zh-CN" altLang="en-US" dirty="0"/>
          </a:p>
        </p:txBody>
      </p:sp>
      <p:sp>
        <p:nvSpPr>
          <p:cNvPr id="31" name="文本占位符 17">
            <a:extLst>
              <a:ext uri="{FF2B5EF4-FFF2-40B4-BE49-F238E27FC236}">
                <a16:creationId xmlns:a16="http://schemas.microsoft.com/office/drawing/2014/main" id="{AD5653E2-D4BA-6246-9188-35D79C863D43}"/>
              </a:ext>
            </a:extLst>
          </p:cNvPr>
          <p:cNvSpPr txBox="1">
            <a:spLocks/>
          </p:cNvSpPr>
          <p:nvPr/>
        </p:nvSpPr>
        <p:spPr>
          <a:xfrm>
            <a:off x="1308220" y="5763830"/>
            <a:ext cx="3308196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16EFF"/>
              </a:buClr>
              <a:buFont typeface="Wingdings" panose="05000000000000000000" pitchFamily="2" charset="2"/>
              <a:buNone/>
              <a:defRPr sz="1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50000"/>
              </a:lnSpc>
              <a:spcBef>
                <a:spcPts val="2000"/>
              </a:spcBef>
              <a:buClr>
                <a:srgbClr val="016EFF"/>
              </a:buClr>
              <a:buSzPct val="6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504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16EFF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cs typeface="+mn-ea"/>
                <a:sym typeface="+mn-ea"/>
              </a:rPr>
              <a:t>1.6</a:t>
            </a:r>
            <a:r>
              <a:rPr lang="zh-CN" altLang="en-US" dirty="0">
                <a:cs typeface="+mn-ea"/>
                <a:sym typeface="+mn-ea"/>
              </a:rPr>
              <a:t>  总结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256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高可用架构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70112E-0B8C-AB4F-9903-012FFC76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6" y="995056"/>
            <a:ext cx="9247554" cy="55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2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节点宕机下的网络影响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" altLang="zh-CN" dirty="0"/>
              <a:t>service backend</a:t>
            </a:r>
            <a:r>
              <a:rPr lang="zh-CN" altLang="en-US" dirty="0"/>
              <a:t>剔除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3B5CDB-FDFE-B34F-B313-917E5FCCB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4" y="1067604"/>
            <a:ext cx="4266473" cy="31976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A578086-6F3B-4542-932F-CB7D81978C2B}"/>
              </a:ext>
            </a:extLst>
          </p:cNvPr>
          <p:cNvSpPr/>
          <p:nvPr/>
        </p:nvSpPr>
        <p:spPr>
          <a:xfrm>
            <a:off x="5336980" y="2365450"/>
            <a:ext cx="8467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vs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EA9867-1732-9C45-8E19-B888CB8CA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308" y="965811"/>
            <a:ext cx="4718937" cy="3299458"/>
          </a:xfrm>
          <a:prstGeom prst="rect">
            <a:avLst/>
          </a:prstGeom>
        </p:spPr>
      </p:pic>
      <p:sp>
        <p:nvSpPr>
          <p:cNvPr id="8" name="TextBox 87">
            <a:extLst>
              <a:ext uri="{FF2B5EF4-FFF2-40B4-BE49-F238E27FC236}">
                <a16:creationId xmlns:a16="http://schemas.microsoft.com/office/drawing/2014/main" id="{7F8E3786-8A25-DE4E-B5BE-5267E042E8CA}"/>
              </a:ext>
            </a:extLst>
          </p:cNvPr>
          <p:cNvSpPr txBox="1"/>
          <p:nvPr/>
        </p:nvSpPr>
        <p:spPr>
          <a:xfrm>
            <a:off x="1564329" y="5871860"/>
            <a:ext cx="9708685" cy="641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" dirty="0"/>
              <a:t>在</a:t>
            </a:r>
            <a:r>
              <a:rPr lang="en-US" altLang="zh-CN" dirty="0"/>
              <a:t>n</a:t>
            </a:r>
            <a:r>
              <a:rPr lang="en" altLang="zh-CN" dirty="0"/>
              <a:t>ode-monitor-grace-period(</a:t>
            </a:r>
            <a:r>
              <a:rPr lang="zh-CN" altLang="en" dirty="0"/>
              <a:t>默认</a:t>
            </a:r>
            <a:r>
              <a:rPr lang="en-US" altLang="zh-CN" dirty="0"/>
              <a:t>40s</a:t>
            </a:r>
            <a:r>
              <a:rPr lang="en" altLang="zh-CN" dirty="0"/>
              <a:t>)</a:t>
            </a:r>
            <a:r>
              <a:rPr lang="zh-CN" altLang="en" dirty="0"/>
              <a:t>时间</a:t>
            </a:r>
            <a:r>
              <a:rPr lang="zh-CN" altLang="en-US" dirty="0"/>
              <a:t>内，</a:t>
            </a:r>
            <a:r>
              <a:rPr lang="en-US" altLang="zh-CN" dirty="0" err="1"/>
              <a:t>iptables&amp;IPVS</a:t>
            </a:r>
            <a:r>
              <a:rPr lang="zh-CN" altLang="en-US" dirty="0"/>
              <a:t>代理模式下的</a:t>
            </a:r>
            <a:r>
              <a:rPr lang="en-US" altLang="zh-CN" dirty="0"/>
              <a:t>k8s service</a:t>
            </a:r>
            <a:r>
              <a:rPr lang="zh-CN" altLang="en-US" dirty="0"/>
              <a:t>对应的</a:t>
            </a:r>
            <a:r>
              <a:rPr lang="en-US" altLang="zh-CN" dirty="0"/>
              <a:t>ep</a:t>
            </a:r>
            <a:r>
              <a:rPr lang="zh-CN" altLang="en-US" dirty="0"/>
              <a:t>不会剔除宕机母机上的</a:t>
            </a:r>
            <a:r>
              <a:rPr lang="en-US" altLang="zh-CN" dirty="0"/>
              <a:t>pod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访问会出现间歇性问题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负载均衡轮询机制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id-ID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8FFFDFE-EC22-3143-9C63-3AC8320F478A}"/>
              </a:ext>
            </a:extLst>
          </p:cNvPr>
          <p:cNvGrpSpPr/>
          <p:nvPr/>
        </p:nvGrpSpPr>
        <p:grpSpPr>
          <a:xfrm>
            <a:off x="900421" y="5963773"/>
            <a:ext cx="360316" cy="462024"/>
            <a:chOff x="1939457" y="2033695"/>
            <a:chExt cx="360316" cy="546100"/>
          </a:xfrm>
        </p:grpSpPr>
        <p:sp>
          <p:nvSpPr>
            <p:cNvPr id="10" name="Freeform 82">
              <a:extLst>
                <a:ext uri="{FF2B5EF4-FFF2-40B4-BE49-F238E27FC236}">
                  <a16:creationId xmlns:a16="http://schemas.microsoft.com/office/drawing/2014/main" id="{DD0CCDBB-866E-244D-850E-C8337D4B8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9457" y="2033695"/>
              <a:ext cx="360316" cy="349250"/>
            </a:xfrm>
            <a:custGeom>
              <a:avLst/>
              <a:gdLst>
                <a:gd name="T0" fmla="*/ 64 w 127"/>
                <a:gd name="T1" fmla="*/ 0 h 123"/>
                <a:gd name="T2" fmla="*/ 0 w 127"/>
                <a:gd name="T3" fmla="*/ 64 h 123"/>
                <a:gd name="T4" fmla="*/ 29 w 127"/>
                <a:gd name="T5" fmla="*/ 117 h 123"/>
                <a:gd name="T6" fmla="*/ 29 w 127"/>
                <a:gd name="T7" fmla="*/ 123 h 123"/>
                <a:gd name="T8" fmla="*/ 98 w 127"/>
                <a:gd name="T9" fmla="*/ 123 h 123"/>
                <a:gd name="T10" fmla="*/ 98 w 127"/>
                <a:gd name="T11" fmla="*/ 117 h 123"/>
                <a:gd name="T12" fmla="*/ 127 w 127"/>
                <a:gd name="T13" fmla="*/ 64 h 123"/>
                <a:gd name="T14" fmla="*/ 64 w 127"/>
                <a:gd name="T15" fmla="*/ 0 h 123"/>
                <a:gd name="T16" fmla="*/ 71 w 127"/>
                <a:gd name="T17" fmla="*/ 30 h 123"/>
                <a:gd name="T18" fmla="*/ 27 w 127"/>
                <a:gd name="T19" fmla="*/ 66 h 123"/>
                <a:gd name="T20" fmla="*/ 23 w 127"/>
                <a:gd name="T21" fmla="*/ 70 h 123"/>
                <a:gd name="T22" fmla="*/ 22 w 127"/>
                <a:gd name="T23" fmla="*/ 70 h 123"/>
                <a:gd name="T24" fmla="*/ 19 w 127"/>
                <a:gd name="T25" fmla="*/ 65 h 123"/>
                <a:gd name="T26" fmla="*/ 28 w 127"/>
                <a:gd name="T27" fmla="*/ 41 h 123"/>
                <a:gd name="T28" fmla="*/ 72 w 127"/>
                <a:gd name="T29" fmla="*/ 22 h 123"/>
                <a:gd name="T30" fmla="*/ 75 w 127"/>
                <a:gd name="T31" fmla="*/ 26 h 123"/>
                <a:gd name="T32" fmla="*/ 71 w 127"/>
                <a:gd name="T3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23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85"/>
                    <a:pt x="11" y="105"/>
                    <a:pt x="29" y="117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116" y="105"/>
                    <a:pt x="127" y="85"/>
                    <a:pt x="127" y="64"/>
                  </a:cubicBezTo>
                  <a:cubicBezTo>
                    <a:pt x="127" y="29"/>
                    <a:pt x="99" y="0"/>
                    <a:pt x="64" y="0"/>
                  </a:cubicBezTo>
                  <a:close/>
                  <a:moveTo>
                    <a:pt x="71" y="30"/>
                  </a:moveTo>
                  <a:cubicBezTo>
                    <a:pt x="33" y="24"/>
                    <a:pt x="27" y="65"/>
                    <a:pt x="27" y="66"/>
                  </a:cubicBezTo>
                  <a:cubicBezTo>
                    <a:pt x="26" y="68"/>
                    <a:pt x="25" y="70"/>
                    <a:pt x="23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0" y="70"/>
                    <a:pt x="18" y="67"/>
                    <a:pt x="19" y="65"/>
                  </a:cubicBezTo>
                  <a:cubicBezTo>
                    <a:pt x="19" y="65"/>
                    <a:pt x="20" y="53"/>
                    <a:pt x="28" y="41"/>
                  </a:cubicBezTo>
                  <a:cubicBezTo>
                    <a:pt x="35" y="30"/>
                    <a:pt x="48" y="18"/>
                    <a:pt x="72" y="22"/>
                  </a:cubicBezTo>
                  <a:cubicBezTo>
                    <a:pt x="74" y="22"/>
                    <a:pt x="76" y="24"/>
                    <a:pt x="75" y="26"/>
                  </a:cubicBezTo>
                  <a:cubicBezTo>
                    <a:pt x="75" y="28"/>
                    <a:pt x="73" y="30"/>
                    <a:pt x="71" y="30"/>
                  </a:cubicBez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Rectangle 83">
              <a:extLst>
                <a:ext uri="{FF2B5EF4-FFF2-40B4-BE49-F238E27FC236}">
                  <a16:creationId xmlns:a16="http://schemas.microsoft.com/office/drawing/2014/main" id="{2E1F710C-8679-5241-A1A5-14F3EE71B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06757"/>
              <a:ext cx="195237" cy="19050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84">
              <a:extLst>
                <a:ext uri="{FF2B5EF4-FFF2-40B4-BE49-F238E27FC236}">
                  <a16:creationId xmlns:a16="http://schemas.microsoft.com/office/drawing/2014/main" id="{418E56BF-A4F5-214A-A30E-537CC12E3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996" y="2494070"/>
              <a:ext cx="195237" cy="85725"/>
            </a:xfrm>
            <a:custGeom>
              <a:avLst/>
              <a:gdLst>
                <a:gd name="T0" fmla="*/ 0 w 69"/>
                <a:gd name="T1" fmla="*/ 2 h 30"/>
                <a:gd name="T2" fmla="*/ 13 w 69"/>
                <a:gd name="T3" fmla="*/ 15 h 30"/>
                <a:gd name="T4" fmla="*/ 16 w 69"/>
                <a:gd name="T5" fmla="*/ 15 h 30"/>
                <a:gd name="T6" fmla="*/ 35 w 69"/>
                <a:gd name="T7" fmla="*/ 30 h 30"/>
                <a:gd name="T8" fmla="*/ 54 w 69"/>
                <a:gd name="T9" fmla="*/ 15 h 30"/>
                <a:gd name="T10" fmla="*/ 57 w 69"/>
                <a:gd name="T11" fmla="*/ 15 h 30"/>
                <a:gd name="T12" fmla="*/ 69 w 69"/>
                <a:gd name="T13" fmla="*/ 2 h 30"/>
                <a:gd name="T14" fmla="*/ 69 w 69"/>
                <a:gd name="T15" fmla="*/ 0 h 30"/>
                <a:gd name="T16" fmla="*/ 0 w 69"/>
                <a:gd name="T17" fmla="*/ 0 h 30"/>
                <a:gd name="T18" fmla="*/ 0 w 69"/>
                <a:gd name="T1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30">
                  <a:moveTo>
                    <a:pt x="0" y="2"/>
                  </a:moveTo>
                  <a:cubicBezTo>
                    <a:pt x="0" y="9"/>
                    <a:pt x="6" y="15"/>
                    <a:pt x="13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3"/>
                    <a:pt x="24" y="30"/>
                    <a:pt x="35" y="30"/>
                  </a:cubicBezTo>
                  <a:cubicBezTo>
                    <a:pt x="45" y="30"/>
                    <a:pt x="54" y="23"/>
                    <a:pt x="54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63" y="15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Rectangle 85">
              <a:extLst>
                <a:ext uri="{FF2B5EF4-FFF2-40B4-BE49-F238E27FC236}">
                  <a16:creationId xmlns:a16="http://schemas.microsoft.com/office/drawing/2014/main" id="{A4E99142-2F49-144B-849B-F6AEA9253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51207"/>
              <a:ext cx="195237" cy="20638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4" name="TextBox 87">
            <a:extLst>
              <a:ext uri="{FF2B5EF4-FFF2-40B4-BE49-F238E27FC236}">
                <a16:creationId xmlns:a16="http://schemas.microsoft.com/office/drawing/2014/main" id="{CEB9359D-158F-B64C-B99A-50617B07D991}"/>
              </a:ext>
            </a:extLst>
          </p:cNvPr>
          <p:cNvSpPr txBox="1"/>
          <p:nvPr/>
        </p:nvSpPr>
        <p:spPr>
          <a:xfrm>
            <a:off x="1564330" y="4579271"/>
            <a:ext cx="9708685" cy="9737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K8s</a:t>
            </a:r>
            <a:r>
              <a:rPr lang="zh-CN" altLang="en-US" dirty="0">
                <a:solidFill>
                  <a:srgbClr val="FF0000"/>
                </a:solidFill>
              </a:rPr>
              <a:t>通过节点心跳来保证节点的健康状态</a:t>
            </a:r>
            <a:r>
              <a:rPr lang="zh-CN" altLang="en-US" dirty="0"/>
              <a:t>：每个</a:t>
            </a:r>
            <a:r>
              <a:rPr lang="en" altLang="zh-CN" dirty="0"/>
              <a:t>node</a:t>
            </a:r>
            <a:r>
              <a:rPr lang="zh-CN" altLang="en-US" dirty="0"/>
              <a:t>在</a:t>
            </a:r>
            <a:r>
              <a:rPr lang="en" altLang="zh-CN" dirty="0"/>
              <a:t>kube-node-lease namespace</a:t>
            </a:r>
            <a:r>
              <a:rPr lang="zh-CN" altLang="en-US" dirty="0"/>
              <a:t>下会对应一个</a:t>
            </a:r>
            <a:r>
              <a:rPr lang="en" altLang="zh-CN" dirty="0"/>
              <a:t>Lease object</a:t>
            </a:r>
            <a:r>
              <a:rPr lang="zh-CN" altLang="en" dirty="0"/>
              <a:t>，</a:t>
            </a:r>
            <a:r>
              <a:rPr lang="en" altLang="zh-CN" dirty="0"/>
              <a:t>kubelet</a:t>
            </a:r>
            <a:r>
              <a:rPr lang="zh-CN" altLang="en-US" dirty="0"/>
              <a:t>每隔</a:t>
            </a:r>
            <a:r>
              <a:rPr lang="en" altLang="zh-CN" dirty="0"/>
              <a:t>node-status-update-frequency</a:t>
            </a:r>
            <a:r>
              <a:rPr lang="zh-CN" altLang="en-US" dirty="0"/>
              <a:t>时间</a:t>
            </a:r>
            <a:r>
              <a:rPr lang="en-US" altLang="zh-CN" dirty="0"/>
              <a:t>(</a:t>
            </a:r>
            <a:r>
              <a:rPr lang="zh-CN" altLang="en-US" dirty="0"/>
              <a:t>默认</a:t>
            </a:r>
            <a:r>
              <a:rPr lang="en-US" altLang="zh-CN" dirty="0"/>
              <a:t>10</a:t>
            </a:r>
            <a:r>
              <a:rPr lang="en" altLang="zh-CN" dirty="0"/>
              <a:t>s)</a:t>
            </a:r>
            <a:r>
              <a:rPr lang="zh-CN" altLang="en-US" dirty="0"/>
              <a:t>会更新对应</a:t>
            </a:r>
            <a:r>
              <a:rPr lang="en" altLang="zh-CN" dirty="0"/>
              <a:t>node</a:t>
            </a:r>
            <a:r>
              <a:rPr lang="zh-CN" altLang="en-US" dirty="0"/>
              <a:t>的</a:t>
            </a:r>
            <a:r>
              <a:rPr lang="en" altLang="zh-CN" dirty="0"/>
              <a:t>Lease object</a:t>
            </a:r>
            <a:r>
              <a:rPr lang="zh-CN" altLang="en-US" dirty="0"/>
              <a:t>，超过一定时间没有更新，</a:t>
            </a:r>
            <a:r>
              <a:rPr lang="en-US" altLang="zh-CN" dirty="0"/>
              <a:t>node-controller</a:t>
            </a:r>
            <a:r>
              <a:rPr lang="zh-CN" altLang="en-US" dirty="0"/>
              <a:t>会将节点标记为</a:t>
            </a:r>
            <a:r>
              <a:rPr lang="en" altLang="zh-CN" dirty="0"/>
              <a:t>ConditionUnknown</a:t>
            </a:r>
            <a:r>
              <a:rPr lang="zh-CN" altLang="en" dirty="0"/>
              <a:t>状态</a:t>
            </a:r>
            <a:endParaRPr lang="id-ID" sz="20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DDCCCA6-D77D-E046-AEAE-B1857A801A93}"/>
              </a:ext>
            </a:extLst>
          </p:cNvPr>
          <p:cNvGrpSpPr/>
          <p:nvPr/>
        </p:nvGrpSpPr>
        <p:grpSpPr>
          <a:xfrm>
            <a:off x="900422" y="4821814"/>
            <a:ext cx="360316" cy="462024"/>
            <a:chOff x="1939457" y="2033695"/>
            <a:chExt cx="360316" cy="546100"/>
          </a:xfrm>
        </p:grpSpPr>
        <p:sp>
          <p:nvSpPr>
            <p:cNvPr id="16" name="Freeform 82">
              <a:extLst>
                <a:ext uri="{FF2B5EF4-FFF2-40B4-BE49-F238E27FC236}">
                  <a16:creationId xmlns:a16="http://schemas.microsoft.com/office/drawing/2014/main" id="{E3226F81-F9A4-7A4E-8DF8-C762D1AED8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9457" y="2033695"/>
              <a:ext cx="360316" cy="349250"/>
            </a:xfrm>
            <a:custGeom>
              <a:avLst/>
              <a:gdLst>
                <a:gd name="T0" fmla="*/ 64 w 127"/>
                <a:gd name="T1" fmla="*/ 0 h 123"/>
                <a:gd name="T2" fmla="*/ 0 w 127"/>
                <a:gd name="T3" fmla="*/ 64 h 123"/>
                <a:gd name="T4" fmla="*/ 29 w 127"/>
                <a:gd name="T5" fmla="*/ 117 h 123"/>
                <a:gd name="T6" fmla="*/ 29 w 127"/>
                <a:gd name="T7" fmla="*/ 123 h 123"/>
                <a:gd name="T8" fmla="*/ 98 w 127"/>
                <a:gd name="T9" fmla="*/ 123 h 123"/>
                <a:gd name="T10" fmla="*/ 98 w 127"/>
                <a:gd name="T11" fmla="*/ 117 h 123"/>
                <a:gd name="T12" fmla="*/ 127 w 127"/>
                <a:gd name="T13" fmla="*/ 64 h 123"/>
                <a:gd name="T14" fmla="*/ 64 w 127"/>
                <a:gd name="T15" fmla="*/ 0 h 123"/>
                <a:gd name="T16" fmla="*/ 71 w 127"/>
                <a:gd name="T17" fmla="*/ 30 h 123"/>
                <a:gd name="T18" fmla="*/ 27 w 127"/>
                <a:gd name="T19" fmla="*/ 66 h 123"/>
                <a:gd name="T20" fmla="*/ 23 w 127"/>
                <a:gd name="T21" fmla="*/ 70 h 123"/>
                <a:gd name="T22" fmla="*/ 22 w 127"/>
                <a:gd name="T23" fmla="*/ 70 h 123"/>
                <a:gd name="T24" fmla="*/ 19 w 127"/>
                <a:gd name="T25" fmla="*/ 65 h 123"/>
                <a:gd name="T26" fmla="*/ 28 w 127"/>
                <a:gd name="T27" fmla="*/ 41 h 123"/>
                <a:gd name="T28" fmla="*/ 72 w 127"/>
                <a:gd name="T29" fmla="*/ 22 h 123"/>
                <a:gd name="T30" fmla="*/ 75 w 127"/>
                <a:gd name="T31" fmla="*/ 26 h 123"/>
                <a:gd name="T32" fmla="*/ 71 w 127"/>
                <a:gd name="T3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123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85"/>
                    <a:pt x="11" y="105"/>
                    <a:pt x="29" y="117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116" y="105"/>
                    <a:pt x="127" y="85"/>
                    <a:pt x="127" y="64"/>
                  </a:cubicBezTo>
                  <a:cubicBezTo>
                    <a:pt x="127" y="29"/>
                    <a:pt x="99" y="0"/>
                    <a:pt x="64" y="0"/>
                  </a:cubicBezTo>
                  <a:close/>
                  <a:moveTo>
                    <a:pt x="71" y="30"/>
                  </a:moveTo>
                  <a:cubicBezTo>
                    <a:pt x="33" y="24"/>
                    <a:pt x="27" y="65"/>
                    <a:pt x="27" y="66"/>
                  </a:cubicBezTo>
                  <a:cubicBezTo>
                    <a:pt x="26" y="68"/>
                    <a:pt x="25" y="70"/>
                    <a:pt x="23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0" y="70"/>
                    <a:pt x="18" y="67"/>
                    <a:pt x="19" y="65"/>
                  </a:cubicBezTo>
                  <a:cubicBezTo>
                    <a:pt x="19" y="65"/>
                    <a:pt x="20" y="53"/>
                    <a:pt x="28" y="41"/>
                  </a:cubicBezTo>
                  <a:cubicBezTo>
                    <a:pt x="35" y="30"/>
                    <a:pt x="48" y="18"/>
                    <a:pt x="72" y="22"/>
                  </a:cubicBezTo>
                  <a:cubicBezTo>
                    <a:pt x="74" y="22"/>
                    <a:pt x="76" y="24"/>
                    <a:pt x="75" y="26"/>
                  </a:cubicBezTo>
                  <a:cubicBezTo>
                    <a:pt x="75" y="28"/>
                    <a:pt x="73" y="30"/>
                    <a:pt x="71" y="30"/>
                  </a:cubicBez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Rectangle 83">
              <a:extLst>
                <a:ext uri="{FF2B5EF4-FFF2-40B4-BE49-F238E27FC236}">
                  <a16:creationId xmlns:a16="http://schemas.microsoft.com/office/drawing/2014/main" id="{357F9DF8-7E89-2E44-A21C-940DD744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06757"/>
              <a:ext cx="195237" cy="19050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C894B131-9497-E748-85F4-E25EC5598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996" y="2494070"/>
              <a:ext cx="195237" cy="85725"/>
            </a:xfrm>
            <a:custGeom>
              <a:avLst/>
              <a:gdLst>
                <a:gd name="T0" fmla="*/ 0 w 69"/>
                <a:gd name="T1" fmla="*/ 2 h 30"/>
                <a:gd name="T2" fmla="*/ 13 w 69"/>
                <a:gd name="T3" fmla="*/ 15 h 30"/>
                <a:gd name="T4" fmla="*/ 16 w 69"/>
                <a:gd name="T5" fmla="*/ 15 h 30"/>
                <a:gd name="T6" fmla="*/ 35 w 69"/>
                <a:gd name="T7" fmla="*/ 30 h 30"/>
                <a:gd name="T8" fmla="*/ 54 w 69"/>
                <a:gd name="T9" fmla="*/ 15 h 30"/>
                <a:gd name="T10" fmla="*/ 57 w 69"/>
                <a:gd name="T11" fmla="*/ 15 h 30"/>
                <a:gd name="T12" fmla="*/ 69 w 69"/>
                <a:gd name="T13" fmla="*/ 2 h 30"/>
                <a:gd name="T14" fmla="*/ 69 w 69"/>
                <a:gd name="T15" fmla="*/ 0 h 30"/>
                <a:gd name="T16" fmla="*/ 0 w 69"/>
                <a:gd name="T17" fmla="*/ 0 h 30"/>
                <a:gd name="T18" fmla="*/ 0 w 69"/>
                <a:gd name="T1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30">
                  <a:moveTo>
                    <a:pt x="0" y="2"/>
                  </a:moveTo>
                  <a:cubicBezTo>
                    <a:pt x="0" y="9"/>
                    <a:pt x="6" y="15"/>
                    <a:pt x="13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23"/>
                    <a:pt x="24" y="30"/>
                    <a:pt x="35" y="30"/>
                  </a:cubicBezTo>
                  <a:cubicBezTo>
                    <a:pt x="45" y="30"/>
                    <a:pt x="54" y="23"/>
                    <a:pt x="54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63" y="15"/>
                    <a:pt x="69" y="9"/>
                    <a:pt x="69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Rectangle 85">
              <a:extLst>
                <a:ext uri="{FF2B5EF4-FFF2-40B4-BE49-F238E27FC236}">
                  <a16:creationId xmlns:a16="http://schemas.microsoft.com/office/drawing/2014/main" id="{B5706422-016F-B34A-88A6-A95EEC952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996" y="2451207"/>
              <a:ext cx="195237" cy="20638"/>
            </a:xfrm>
            <a:prstGeom prst="rect">
              <a:avLst/>
            </a:prstGeom>
            <a:solidFill>
              <a:srgbClr val="007A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930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9456BCA-C8C3-4BF6-BD81-7F1F05A1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0515600" cy="635423"/>
          </a:xfrm>
        </p:spPr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CC59B0F-42CA-0642-8F36-F65391F96822}"/>
              </a:ext>
            </a:extLst>
          </p:cNvPr>
          <p:cNvSpPr/>
          <p:nvPr/>
        </p:nvSpPr>
        <p:spPr>
          <a:xfrm>
            <a:off x="553661" y="2463024"/>
            <a:ext cx="10714893" cy="3211764"/>
          </a:xfrm>
          <a:prstGeom prst="roundRect">
            <a:avLst>
              <a:gd name="adj" fmla="val 113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" altLang="zh-CN" b="1" dirty="0">
                <a:solidFill>
                  <a:schemeClr val="tx1"/>
                </a:solidFill>
              </a:rPr>
              <a:t>(kubelet)node-status-update-frequency</a:t>
            </a:r>
            <a:r>
              <a:rPr lang="zh-CN" altLang="en" dirty="0">
                <a:solidFill>
                  <a:schemeClr val="tx1"/>
                </a:solidFill>
              </a:rPr>
              <a:t>：</a:t>
            </a:r>
            <a:r>
              <a:rPr lang="en" altLang="zh-CN" dirty="0">
                <a:solidFill>
                  <a:schemeClr val="tx1"/>
                </a:solidFill>
              </a:rPr>
              <a:t>default 10s</a:t>
            </a:r>
          </a:p>
          <a:p>
            <a:pPr>
              <a:lnSpc>
                <a:spcPct val="150000"/>
              </a:lnSpc>
            </a:pPr>
            <a:r>
              <a:rPr lang="en" altLang="zh-CN" b="1" dirty="0">
                <a:solidFill>
                  <a:schemeClr val="tx1"/>
                </a:solidFill>
              </a:rPr>
              <a:t>(kube-controller-manager)node-monitor-period</a:t>
            </a:r>
            <a:r>
              <a:rPr lang="zh-CN" altLang="en" dirty="0">
                <a:solidFill>
                  <a:schemeClr val="tx1"/>
                </a:solidFill>
              </a:rPr>
              <a:t>：</a:t>
            </a:r>
            <a:r>
              <a:rPr lang="en" altLang="zh-CN" dirty="0">
                <a:solidFill>
                  <a:schemeClr val="tx1"/>
                </a:solidFill>
              </a:rPr>
              <a:t>default 5s</a:t>
            </a:r>
          </a:p>
          <a:p>
            <a:pPr>
              <a:lnSpc>
                <a:spcPct val="150000"/>
              </a:lnSpc>
            </a:pPr>
            <a:r>
              <a:rPr lang="en" altLang="zh-CN" b="1" dirty="0">
                <a:solidFill>
                  <a:schemeClr val="tx1"/>
                </a:solidFill>
              </a:rPr>
              <a:t>(kube-controller-manager)node-monitor-grace-period</a:t>
            </a:r>
            <a:r>
              <a:rPr lang="zh-CN" altLang="en" dirty="0">
                <a:solidFill>
                  <a:schemeClr val="tx1"/>
                </a:solidFill>
              </a:rPr>
              <a:t>：</a:t>
            </a:r>
            <a:r>
              <a:rPr lang="en" altLang="zh-CN" dirty="0">
                <a:solidFill>
                  <a:schemeClr val="tx1"/>
                </a:solidFill>
              </a:rPr>
              <a:t>default 40s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zh-CN" dirty="0">
                <a:solidFill>
                  <a:schemeClr val="tx1"/>
                </a:solidFill>
              </a:rPr>
              <a:t>Amount of time which we allow running Node to be unresponsive before marking it unhealthy. Must be N times more than kubelet's nodeStatusUpdateFrequency, where N means number of retries allowed for kubelet to post node status. 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chemeClr val="tx1"/>
                </a:solidFill>
              </a:rPr>
              <a:t>- Currently nodeStatusUpdateRetry is constantly set to 5 in kubelet.go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C8CB39-2E87-EA4C-858C-2CED926CF51F}"/>
              </a:ext>
            </a:extLst>
          </p:cNvPr>
          <p:cNvSpPr/>
          <p:nvPr/>
        </p:nvSpPr>
        <p:spPr>
          <a:xfrm>
            <a:off x="606211" y="1499543"/>
            <a:ext cx="2446953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Arial" pitchFamily="34" charset="0"/>
              </a:rPr>
              <a:t>- </a:t>
            </a: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调整</a:t>
            </a:r>
            <a:r>
              <a:rPr lang="en-US" altLang="zh-CN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Kubernetes</a:t>
            </a: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参数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1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87">
            <a:extLst>
              <a:ext uri="{FF2B5EF4-FFF2-40B4-BE49-F238E27FC236}">
                <a16:creationId xmlns:a16="http://schemas.microsoft.com/office/drawing/2014/main" id="{CEB9359D-158F-B64C-B99A-50617B07D991}"/>
              </a:ext>
            </a:extLst>
          </p:cNvPr>
          <p:cNvSpPr txBox="1"/>
          <p:nvPr/>
        </p:nvSpPr>
        <p:spPr>
          <a:xfrm>
            <a:off x="260434" y="5069707"/>
            <a:ext cx="6070918" cy="2120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</a:rPr>
              <a:t>母机宕机后，无法及时发送</a:t>
            </a:r>
            <a:r>
              <a:rPr lang="en-US" altLang="zh-CN" sz="1600" dirty="0">
                <a:solidFill>
                  <a:srgbClr val="FF0000"/>
                </a:solidFill>
              </a:rPr>
              <a:t>RST</a:t>
            </a:r>
            <a:r>
              <a:rPr lang="zh-CN" altLang="en-US" sz="1600" dirty="0">
                <a:solidFill>
                  <a:srgbClr val="FF0000"/>
                </a:solidFill>
              </a:rPr>
              <a:t>包给请求对端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HTTP/2</a:t>
            </a:r>
            <a:r>
              <a:rPr lang="zh-CN" altLang="en-US" sz="1600" dirty="0">
                <a:solidFill>
                  <a:srgbClr val="FF0000"/>
                </a:solidFill>
              </a:rPr>
              <a:t>在请求超时后并不会关闭底层</a:t>
            </a:r>
            <a:r>
              <a:rPr lang="en-US" altLang="zh-CN" sz="1600" dirty="0">
                <a:solidFill>
                  <a:srgbClr val="FF0000"/>
                </a:solidFill>
              </a:rPr>
              <a:t>TCP</a:t>
            </a:r>
            <a:r>
              <a:rPr lang="zh-CN" altLang="en-US" sz="1600" dirty="0">
                <a:solidFill>
                  <a:srgbClr val="FF0000"/>
                </a:solidFill>
              </a:rPr>
              <a:t>连接，而是会继续复用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K8s</a:t>
            </a:r>
            <a:r>
              <a:rPr lang="zh-CN" altLang="en-US" sz="1600" dirty="0"/>
              <a:t>集群中几乎所有使用</a:t>
            </a:r>
            <a:r>
              <a:rPr lang="en-US" altLang="zh-CN" sz="1600" dirty="0"/>
              <a:t>client-go</a:t>
            </a:r>
            <a:r>
              <a:rPr lang="zh-CN" altLang="en-US" sz="1600" dirty="0"/>
              <a:t>的应用</a:t>
            </a:r>
            <a:r>
              <a:rPr lang="en-US" altLang="zh-CN" sz="1600" dirty="0"/>
              <a:t>(</a:t>
            </a:r>
            <a:r>
              <a:rPr lang="en-US" altLang="zh-CN" sz="1600" dirty="0">
                <a:hlinkClick r:id="rId3"/>
              </a:rPr>
              <a:t>kubelet</a:t>
            </a:r>
            <a:r>
              <a:rPr lang="zh-CN" altLang="en-US" sz="1600" dirty="0">
                <a:hlinkClick r:id="rId3"/>
              </a:rPr>
              <a:t>除外</a:t>
            </a:r>
            <a:r>
              <a:rPr lang="en-US" altLang="zh-CN" sz="1600" dirty="0"/>
              <a:t>)</a:t>
            </a:r>
            <a:r>
              <a:rPr lang="zh-CN" altLang="en-US" sz="1600" dirty="0"/>
              <a:t>都会出现上述</a:t>
            </a:r>
            <a:r>
              <a:rPr lang="en-US" altLang="zh-CN" sz="1600" dirty="0"/>
              <a:t>15mins</a:t>
            </a:r>
            <a:r>
              <a:rPr lang="zh-CN" altLang="en-US" sz="1600" dirty="0"/>
              <a:t>超时问题</a:t>
            </a:r>
            <a:endParaRPr lang="en-US" altLang="zh-CN" sz="1600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禁用</a:t>
            </a:r>
            <a:r>
              <a:rPr lang="en-US" altLang="zh-CN" sz="1600" dirty="0"/>
              <a:t>HTTP/2</a:t>
            </a:r>
            <a:r>
              <a:rPr lang="zh-CN" altLang="en-US" sz="1600" dirty="0"/>
              <a:t>，切换</a:t>
            </a:r>
            <a:r>
              <a:rPr lang="en-US" altLang="zh-CN" sz="1600" dirty="0"/>
              <a:t>HTTP/1</a:t>
            </a:r>
            <a:r>
              <a:rPr lang="zh-CN" altLang="en-US" sz="1600" dirty="0"/>
              <a:t>无法解决推送类服务</a:t>
            </a:r>
            <a:r>
              <a:rPr lang="en-US" altLang="zh-CN" sz="1600" dirty="0"/>
              <a:t>(Watch)</a:t>
            </a:r>
            <a:r>
              <a:rPr lang="zh-CN" altLang="en-US" sz="1600" dirty="0"/>
              <a:t>超时问题</a:t>
            </a:r>
            <a:endParaRPr lang="en-US" altLang="zh-CN" sz="1600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本质是应用没有对</a:t>
            </a:r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TCP</a:t>
            </a:r>
            <a:r>
              <a:rPr lang="zh-CN" altLang="en-US" sz="16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Socket</a:t>
            </a:r>
            <a:r>
              <a:rPr lang="zh-CN" altLang="en-US" sz="16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设置超时</a:t>
            </a:r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&amp;</a:t>
            </a:r>
            <a:r>
              <a:rPr lang="zh-CN" altLang="en-US" sz="1600" dirty="0">
                <a:solidFill>
                  <a:srgbClr val="FF0000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健康检查</a:t>
            </a:r>
            <a:endParaRPr lang="id-ID" altLang="zh-CN" dirty="0">
              <a:solidFill>
                <a:srgbClr val="FF0000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en-US" altLang="zh-CN" dirty="0"/>
          </a:p>
        </p:txBody>
      </p:sp>
      <p:sp>
        <p:nvSpPr>
          <p:cNvPr id="20" name="标题 6">
            <a:extLst>
              <a:ext uri="{FF2B5EF4-FFF2-40B4-BE49-F238E27FC236}">
                <a16:creationId xmlns:a16="http://schemas.microsoft.com/office/drawing/2014/main" id="{2F60F4D1-0E4B-D249-9E33-FF67C6A86F46}"/>
              </a:ext>
            </a:extLst>
          </p:cNvPr>
          <p:cNvSpPr txBox="1">
            <a:spLocks/>
          </p:cNvSpPr>
          <p:nvPr/>
        </p:nvSpPr>
        <p:spPr>
          <a:xfrm>
            <a:off x="360000" y="360000"/>
            <a:ext cx="10515600" cy="6354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节点宕机下的网络影响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TCP</a:t>
            </a:r>
            <a:r>
              <a:rPr lang="zh-CN" altLang="en-US" dirty="0"/>
              <a:t>长连接超时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4CA7DDF-2D30-F742-8987-B22A44B55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78" y="1910797"/>
            <a:ext cx="5249116" cy="3017229"/>
          </a:xfrm>
          <a:prstGeom prst="rect">
            <a:avLst/>
          </a:prstGeom>
        </p:spPr>
      </p:pic>
      <p:sp>
        <p:nvSpPr>
          <p:cNvPr id="23" name="圆角矩形 11">
            <a:extLst>
              <a:ext uri="{FF2B5EF4-FFF2-40B4-BE49-F238E27FC236}">
                <a16:creationId xmlns:a16="http://schemas.microsoft.com/office/drawing/2014/main" id="{5A14DABF-D87D-3840-BD04-FE40B955D785}"/>
              </a:ext>
            </a:extLst>
          </p:cNvPr>
          <p:cNvSpPr/>
          <p:nvPr/>
        </p:nvSpPr>
        <p:spPr>
          <a:xfrm>
            <a:off x="549803" y="946702"/>
            <a:ext cx="4980572" cy="835799"/>
          </a:xfrm>
          <a:custGeom>
            <a:avLst/>
            <a:gdLst>
              <a:gd name="connsiteX0" fmla="*/ 0 w 7896748"/>
              <a:gd name="connsiteY0" fmla="*/ 159561 h 1586878"/>
              <a:gd name="connsiteX1" fmla="*/ 159561 w 7896748"/>
              <a:gd name="connsiteY1" fmla="*/ 0 h 1586878"/>
              <a:gd name="connsiteX2" fmla="*/ 848436 w 7896748"/>
              <a:gd name="connsiteY2" fmla="*/ 0 h 1586878"/>
              <a:gd name="connsiteX3" fmla="*/ 1613087 w 7896748"/>
              <a:gd name="connsiteY3" fmla="*/ 0 h 1586878"/>
              <a:gd name="connsiteX4" fmla="*/ 2150410 w 7896748"/>
              <a:gd name="connsiteY4" fmla="*/ 0 h 1586878"/>
              <a:gd name="connsiteX5" fmla="*/ 2611956 w 7896748"/>
              <a:gd name="connsiteY5" fmla="*/ 0 h 1586878"/>
              <a:gd name="connsiteX6" fmla="*/ 3149279 w 7896748"/>
              <a:gd name="connsiteY6" fmla="*/ 0 h 1586878"/>
              <a:gd name="connsiteX7" fmla="*/ 3762378 w 7896748"/>
              <a:gd name="connsiteY7" fmla="*/ 0 h 1586878"/>
              <a:gd name="connsiteX8" fmla="*/ 4451253 w 7896748"/>
              <a:gd name="connsiteY8" fmla="*/ 0 h 1586878"/>
              <a:gd name="connsiteX9" fmla="*/ 4988575 w 7896748"/>
              <a:gd name="connsiteY9" fmla="*/ 0 h 1586878"/>
              <a:gd name="connsiteX10" fmla="*/ 5829003 w 7896748"/>
              <a:gd name="connsiteY10" fmla="*/ 0 h 1586878"/>
              <a:gd name="connsiteX11" fmla="*/ 6517878 w 7896748"/>
              <a:gd name="connsiteY11" fmla="*/ 0 h 1586878"/>
              <a:gd name="connsiteX12" fmla="*/ 7737187 w 7896748"/>
              <a:gd name="connsiteY12" fmla="*/ 0 h 1586878"/>
              <a:gd name="connsiteX13" fmla="*/ 7896748 w 7896748"/>
              <a:gd name="connsiteY13" fmla="*/ 159561 h 1586878"/>
              <a:gd name="connsiteX14" fmla="*/ 7896748 w 7896748"/>
              <a:gd name="connsiteY14" fmla="*/ 818794 h 1586878"/>
              <a:gd name="connsiteX15" fmla="*/ 7896748 w 7896748"/>
              <a:gd name="connsiteY15" fmla="*/ 1427317 h 1586878"/>
              <a:gd name="connsiteX16" fmla="*/ 7737187 w 7896748"/>
              <a:gd name="connsiteY16" fmla="*/ 1586878 h 1586878"/>
              <a:gd name="connsiteX17" fmla="*/ 6972536 w 7896748"/>
              <a:gd name="connsiteY17" fmla="*/ 1586878 h 1586878"/>
              <a:gd name="connsiteX18" fmla="*/ 6283661 w 7896748"/>
              <a:gd name="connsiteY18" fmla="*/ 1586878 h 1586878"/>
              <a:gd name="connsiteX19" fmla="*/ 5443233 w 7896748"/>
              <a:gd name="connsiteY19" fmla="*/ 1586878 h 1586878"/>
              <a:gd name="connsiteX20" fmla="*/ 4830134 w 7896748"/>
              <a:gd name="connsiteY20" fmla="*/ 1586878 h 1586878"/>
              <a:gd name="connsiteX21" fmla="*/ 4292812 w 7896748"/>
              <a:gd name="connsiteY21" fmla="*/ 1586878 h 1586878"/>
              <a:gd name="connsiteX22" fmla="*/ 3603936 w 7896748"/>
              <a:gd name="connsiteY22" fmla="*/ 1586878 h 1586878"/>
              <a:gd name="connsiteX23" fmla="*/ 2839285 w 7896748"/>
              <a:gd name="connsiteY23" fmla="*/ 1586878 h 1586878"/>
              <a:gd name="connsiteX24" fmla="*/ 1998857 w 7896748"/>
              <a:gd name="connsiteY24" fmla="*/ 1586878 h 1586878"/>
              <a:gd name="connsiteX25" fmla="*/ 1234206 w 7896748"/>
              <a:gd name="connsiteY25" fmla="*/ 1586878 h 1586878"/>
              <a:gd name="connsiteX26" fmla="*/ 159561 w 7896748"/>
              <a:gd name="connsiteY26" fmla="*/ 1586878 h 1586878"/>
              <a:gd name="connsiteX27" fmla="*/ 0 w 7896748"/>
              <a:gd name="connsiteY27" fmla="*/ 1427317 h 1586878"/>
              <a:gd name="connsiteX28" fmla="*/ 0 w 7896748"/>
              <a:gd name="connsiteY28" fmla="*/ 793439 h 1586878"/>
              <a:gd name="connsiteX29" fmla="*/ 0 w 7896748"/>
              <a:gd name="connsiteY29" fmla="*/ 159561 h 158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6748" h="1586878" fill="none" extrusionOk="0">
                <a:moveTo>
                  <a:pt x="0" y="159561"/>
                </a:moveTo>
                <a:cubicBezTo>
                  <a:pt x="9260" y="80024"/>
                  <a:pt x="79667" y="-4920"/>
                  <a:pt x="159561" y="0"/>
                </a:cubicBezTo>
                <a:cubicBezTo>
                  <a:pt x="462600" y="-4140"/>
                  <a:pt x="646724" y="-6788"/>
                  <a:pt x="848436" y="0"/>
                </a:cubicBezTo>
                <a:cubicBezTo>
                  <a:pt x="1050149" y="6788"/>
                  <a:pt x="1271553" y="8642"/>
                  <a:pt x="1613087" y="0"/>
                </a:cubicBezTo>
                <a:cubicBezTo>
                  <a:pt x="1954621" y="-8642"/>
                  <a:pt x="1980809" y="21372"/>
                  <a:pt x="2150410" y="0"/>
                </a:cubicBezTo>
                <a:cubicBezTo>
                  <a:pt x="2320011" y="-21372"/>
                  <a:pt x="2410142" y="8299"/>
                  <a:pt x="2611956" y="0"/>
                </a:cubicBezTo>
                <a:cubicBezTo>
                  <a:pt x="2813770" y="-8299"/>
                  <a:pt x="2945283" y="26169"/>
                  <a:pt x="3149279" y="0"/>
                </a:cubicBezTo>
                <a:cubicBezTo>
                  <a:pt x="3353275" y="-26169"/>
                  <a:pt x="3594813" y="-15419"/>
                  <a:pt x="3762378" y="0"/>
                </a:cubicBezTo>
                <a:cubicBezTo>
                  <a:pt x="3929943" y="15419"/>
                  <a:pt x="4148006" y="5755"/>
                  <a:pt x="4451253" y="0"/>
                </a:cubicBezTo>
                <a:cubicBezTo>
                  <a:pt x="4754500" y="-5755"/>
                  <a:pt x="4790996" y="6006"/>
                  <a:pt x="4988575" y="0"/>
                </a:cubicBezTo>
                <a:cubicBezTo>
                  <a:pt x="5186154" y="-6006"/>
                  <a:pt x="5437142" y="-37366"/>
                  <a:pt x="5829003" y="0"/>
                </a:cubicBezTo>
                <a:cubicBezTo>
                  <a:pt x="6220864" y="37366"/>
                  <a:pt x="6296821" y="9080"/>
                  <a:pt x="6517878" y="0"/>
                </a:cubicBezTo>
                <a:cubicBezTo>
                  <a:pt x="6738935" y="-9080"/>
                  <a:pt x="7454811" y="-25684"/>
                  <a:pt x="7737187" y="0"/>
                </a:cubicBezTo>
                <a:cubicBezTo>
                  <a:pt x="7817383" y="-9069"/>
                  <a:pt x="7910405" y="56661"/>
                  <a:pt x="7896748" y="159561"/>
                </a:cubicBezTo>
                <a:cubicBezTo>
                  <a:pt x="7890627" y="314040"/>
                  <a:pt x="7923163" y="686689"/>
                  <a:pt x="7896748" y="818794"/>
                </a:cubicBezTo>
                <a:cubicBezTo>
                  <a:pt x="7870333" y="950899"/>
                  <a:pt x="7873505" y="1298499"/>
                  <a:pt x="7896748" y="1427317"/>
                </a:cubicBezTo>
                <a:cubicBezTo>
                  <a:pt x="7898904" y="1493642"/>
                  <a:pt x="7830436" y="1571726"/>
                  <a:pt x="7737187" y="1586878"/>
                </a:cubicBezTo>
                <a:cubicBezTo>
                  <a:pt x="7367296" y="1623335"/>
                  <a:pt x="7187354" y="1616294"/>
                  <a:pt x="6972536" y="1586878"/>
                </a:cubicBezTo>
                <a:cubicBezTo>
                  <a:pt x="6757718" y="1557462"/>
                  <a:pt x="6501789" y="1581089"/>
                  <a:pt x="6283661" y="1586878"/>
                </a:cubicBezTo>
                <a:cubicBezTo>
                  <a:pt x="6065533" y="1592667"/>
                  <a:pt x="5745097" y="1563002"/>
                  <a:pt x="5443233" y="1586878"/>
                </a:cubicBezTo>
                <a:cubicBezTo>
                  <a:pt x="5141369" y="1610754"/>
                  <a:pt x="5049380" y="1590021"/>
                  <a:pt x="4830134" y="1586878"/>
                </a:cubicBezTo>
                <a:cubicBezTo>
                  <a:pt x="4610888" y="1583735"/>
                  <a:pt x="4460248" y="1566299"/>
                  <a:pt x="4292812" y="1586878"/>
                </a:cubicBezTo>
                <a:cubicBezTo>
                  <a:pt x="4125376" y="1607457"/>
                  <a:pt x="3826016" y="1599206"/>
                  <a:pt x="3603936" y="1586878"/>
                </a:cubicBezTo>
                <a:cubicBezTo>
                  <a:pt x="3381856" y="1574550"/>
                  <a:pt x="3005871" y="1600555"/>
                  <a:pt x="2839285" y="1586878"/>
                </a:cubicBezTo>
                <a:cubicBezTo>
                  <a:pt x="2672699" y="1573201"/>
                  <a:pt x="2388981" y="1549034"/>
                  <a:pt x="1998857" y="1586878"/>
                </a:cubicBezTo>
                <a:cubicBezTo>
                  <a:pt x="1608733" y="1624722"/>
                  <a:pt x="1394041" y="1578937"/>
                  <a:pt x="1234206" y="1586878"/>
                </a:cubicBezTo>
                <a:cubicBezTo>
                  <a:pt x="1074371" y="1594819"/>
                  <a:pt x="610101" y="1630473"/>
                  <a:pt x="159561" y="1586878"/>
                </a:cubicBezTo>
                <a:cubicBezTo>
                  <a:pt x="65375" y="1586299"/>
                  <a:pt x="-2968" y="1516740"/>
                  <a:pt x="0" y="1427317"/>
                </a:cubicBezTo>
                <a:cubicBezTo>
                  <a:pt x="18149" y="1241290"/>
                  <a:pt x="-4293" y="1030855"/>
                  <a:pt x="0" y="793439"/>
                </a:cubicBezTo>
                <a:cubicBezTo>
                  <a:pt x="4293" y="556023"/>
                  <a:pt x="8122" y="426825"/>
                  <a:pt x="0" y="159561"/>
                </a:cubicBezTo>
                <a:close/>
              </a:path>
              <a:path w="7896748" h="1586878" stroke="0" extrusionOk="0">
                <a:moveTo>
                  <a:pt x="0" y="159561"/>
                </a:moveTo>
                <a:cubicBezTo>
                  <a:pt x="-12241" y="63888"/>
                  <a:pt x="67026" y="1656"/>
                  <a:pt x="159561" y="0"/>
                </a:cubicBezTo>
                <a:cubicBezTo>
                  <a:pt x="533343" y="-32559"/>
                  <a:pt x="601360" y="-27190"/>
                  <a:pt x="999989" y="0"/>
                </a:cubicBezTo>
                <a:cubicBezTo>
                  <a:pt x="1398618" y="27190"/>
                  <a:pt x="1463566" y="-16376"/>
                  <a:pt x="1613087" y="0"/>
                </a:cubicBezTo>
                <a:cubicBezTo>
                  <a:pt x="1762608" y="16376"/>
                  <a:pt x="1932500" y="11058"/>
                  <a:pt x="2150410" y="0"/>
                </a:cubicBezTo>
                <a:cubicBezTo>
                  <a:pt x="2368320" y="-11058"/>
                  <a:pt x="2534275" y="-3765"/>
                  <a:pt x="2915061" y="0"/>
                </a:cubicBezTo>
                <a:cubicBezTo>
                  <a:pt x="3295847" y="3765"/>
                  <a:pt x="3335780" y="-17441"/>
                  <a:pt x="3528160" y="0"/>
                </a:cubicBezTo>
                <a:cubicBezTo>
                  <a:pt x="3720540" y="17441"/>
                  <a:pt x="4176821" y="12409"/>
                  <a:pt x="4368588" y="0"/>
                </a:cubicBezTo>
                <a:cubicBezTo>
                  <a:pt x="4560355" y="-12409"/>
                  <a:pt x="4678834" y="3428"/>
                  <a:pt x="4905910" y="0"/>
                </a:cubicBezTo>
                <a:cubicBezTo>
                  <a:pt x="5132986" y="-3428"/>
                  <a:pt x="5441846" y="34356"/>
                  <a:pt x="5746338" y="0"/>
                </a:cubicBezTo>
                <a:cubicBezTo>
                  <a:pt x="6050830" y="-34356"/>
                  <a:pt x="6079697" y="-11867"/>
                  <a:pt x="6207884" y="0"/>
                </a:cubicBezTo>
                <a:cubicBezTo>
                  <a:pt x="6336071" y="11867"/>
                  <a:pt x="6619240" y="20832"/>
                  <a:pt x="6896759" y="0"/>
                </a:cubicBezTo>
                <a:cubicBezTo>
                  <a:pt x="7174278" y="-20832"/>
                  <a:pt x="7488718" y="-30116"/>
                  <a:pt x="7737187" y="0"/>
                </a:cubicBezTo>
                <a:cubicBezTo>
                  <a:pt x="7836925" y="-11477"/>
                  <a:pt x="7913768" y="60463"/>
                  <a:pt x="7896748" y="159561"/>
                </a:cubicBezTo>
                <a:cubicBezTo>
                  <a:pt x="7914578" y="350790"/>
                  <a:pt x="7889140" y="599871"/>
                  <a:pt x="7896748" y="793439"/>
                </a:cubicBezTo>
                <a:cubicBezTo>
                  <a:pt x="7904356" y="987007"/>
                  <a:pt x="7891726" y="1141802"/>
                  <a:pt x="7896748" y="1427317"/>
                </a:cubicBezTo>
                <a:cubicBezTo>
                  <a:pt x="7882755" y="1502256"/>
                  <a:pt x="7815247" y="1571836"/>
                  <a:pt x="7737187" y="1586878"/>
                </a:cubicBezTo>
                <a:cubicBezTo>
                  <a:pt x="7457340" y="1608131"/>
                  <a:pt x="7328568" y="1601773"/>
                  <a:pt x="6972536" y="1586878"/>
                </a:cubicBezTo>
                <a:cubicBezTo>
                  <a:pt x="6616504" y="1571983"/>
                  <a:pt x="6658042" y="1576896"/>
                  <a:pt x="6510989" y="1586878"/>
                </a:cubicBezTo>
                <a:cubicBezTo>
                  <a:pt x="6363936" y="1596860"/>
                  <a:pt x="6122943" y="1579191"/>
                  <a:pt x="5973667" y="1586878"/>
                </a:cubicBezTo>
                <a:cubicBezTo>
                  <a:pt x="5824391" y="1594565"/>
                  <a:pt x="5445841" y="1565752"/>
                  <a:pt x="5133239" y="1586878"/>
                </a:cubicBezTo>
                <a:cubicBezTo>
                  <a:pt x="4820637" y="1608004"/>
                  <a:pt x="4599656" y="1608030"/>
                  <a:pt x="4444364" y="1586878"/>
                </a:cubicBezTo>
                <a:cubicBezTo>
                  <a:pt x="4289072" y="1565726"/>
                  <a:pt x="4088684" y="1593866"/>
                  <a:pt x="3907041" y="1586878"/>
                </a:cubicBezTo>
                <a:cubicBezTo>
                  <a:pt x="3725398" y="1579890"/>
                  <a:pt x="3489067" y="1564758"/>
                  <a:pt x="3218166" y="1586878"/>
                </a:cubicBezTo>
                <a:cubicBezTo>
                  <a:pt x="2947265" y="1608998"/>
                  <a:pt x="2981054" y="1569607"/>
                  <a:pt x="2756620" y="1586878"/>
                </a:cubicBezTo>
                <a:cubicBezTo>
                  <a:pt x="2532186" y="1604149"/>
                  <a:pt x="2504139" y="1583861"/>
                  <a:pt x="2295074" y="1586878"/>
                </a:cubicBezTo>
                <a:cubicBezTo>
                  <a:pt x="2086009" y="1589895"/>
                  <a:pt x="1845022" y="1589449"/>
                  <a:pt x="1606199" y="1586878"/>
                </a:cubicBezTo>
                <a:cubicBezTo>
                  <a:pt x="1367377" y="1584307"/>
                  <a:pt x="1232750" y="1579483"/>
                  <a:pt x="1068876" y="1586878"/>
                </a:cubicBezTo>
                <a:cubicBezTo>
                  <a:pt x="905002" y="1594273"/>
                  <a:pt x="572612" y="1577739"/>
                  <a:pt x="159561" y="1586878"/>
                </a:cubicBezTo>
                <a:cubicBezTo>
                  <a:pt x="85302" y="1583837"/>
                  <a:pt x="8019" y="1522046"/>
                  <a:pt x="0" y="1427317"/>
                </a:cubicBezTo>
                <a:cubicBezTo>
                  <a:pt x="-22883" y="1180457"/>
                  <a:pt x="-5707" y="1059367"/>
                  <a:pt x="0" y="768084"/>
                </a:cubicBezTo>
                <a:cubicBezTo>
                  <a:pt x="5707" y="476801"/>
                  <a:pt x="4330" y="432331"/>
                  <a:pt x="0" y="159561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2"/>
            </a:solidFill>
            <a:extLst>
              <a:ext uri="{C807C97D-BFC1-408E-A445-0C87EB9F89A2}">
                <ask:lineSketchStyleProps xmlns="" xmlns:ask="http://schemas.microsoft.com/office/drawing/2018/sketchyshapes" sd="1219033472">
                  <a:prstGeom prst="roundRect">
                    <a:avLst>
                      <a:gd name="adj" fmla="val 1005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>
                <a:solidFill>
                  <a:schemeClr val="tx1"/>
                </a:solidFill>
                <a:hlinkClick r:id="rId5"/>
              </a:rPr>
              <a:t>Kubernetes Controller</a:t>
            </a:r>
            <a:r>
              <a:rPr lang="zh-CN" altLang="en-US" dirty="0">
                <a:solidFill>
                  <a:schemeClr val="tx1"/>
                </a:solidFill>
                <a:hlinkClick r:id="rId5"/>
              </a:rPr>
              <a:t>高可用诡异的</a:t>
            </a:r>
            <a:r>
              <a:rPr lang="en-US" altLang="zh-CN" dirty="0">
                <a:solidFill>
                  <a:schemeClr val="tx1"/>
                </a:solidFill>
                <a:hlinkClick r:id="rId5"/>
              </a:rPr>
              <a:t>15</a:t>
            </a:r>
            <a:r>
              <a:rPr lang="en" altLang="zh-CN" dirty="0">
                <a:solidFill>
                  <a:schemeClr val="tx1"/>
                </a:solidFill>
                <a:hlinkClick r:id="rId5"/>
              </a:rPr>
              <a:t>mins</a:t>
            </a:r>
            <a:r>
              <a:rPr lang="zh-CN" altLang="en-US" dirty="0">
                <a:solidFill>
                  <a:schemeClr val="tx1"/>
                </a:solidFill>
                <a:hlinkClick r:id="rId5"/>
              </a:rPr>
              <a:t>超时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505618E-4CC2-1248-88DE-FE6EC187B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884" y="3656817"/>
            <a:ext cx="5249116" cy="291838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79F3B39-C9C7-904C-B957-A27DF5A12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397" y="879676"/>
            <a:ext cx="5581778" cy="2489547"/>
          </a:xfrm>
          <a:prstGeom prst="rect">
            <a:avLst/>
          </a:prstGeom>
        </p:spPr>
      </p:pic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1AB1385B-0CC1-C949-A186-4E349EEACAE6}"/>
              </a:ext>
            </a:extLst>
          </p:cNvPr>
          <p:cNvCxnSpPr>
            <a:cxnSpLocks/>
          </p:cNvCxnSpPr>
          <p:nvPr/>
        </p:nvCxnSpPr>
        <p:spPr>
          <a:xfrm>
            <a:off x="6331352" y="3555750"/>
            <a:ext cx="5860648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5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6">
            <a:extLst>
              <a:ext uri="{FF2B5EF4-FFF2-40B4-BE49-F238E27FC236}">
                <a16:creationId xmlns:a16="http://schemas.microsoft.com/office/drawing/2014/main" id="{2F60F4D1-0E4B-D249-9E33-FF67C6A86F46}"/>
              </a:ext>
            </a:extLst>
          </p:cNvPr>
          <p:cNvSpPr txBox="1">
            <a:spLocks/>
          </p:cNvSpPr>
          <p:nvPr/>
        </p:nvSpPr>
        <p:spPr>
          <a:xfrm>
            <a:off x="360000" y="360000"/>
            <a:ext cx="10515600" cy="6354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解决方案 </a:t>
            </a:r>
            <a:r>
              <a:rPr lang="en-US" altLang="zh-CN" dirty="0"/>
              <a:t>- </a:t>
            </a:r>
            <a:r>
              <a:rPr lang="zh-CN" altLang="en-US" dirty="0"/>
              <a:t>设置</a:t>
            </a:r>
            <a:r>
              <a:rPr lang="en-US" altLang="zh-CN" dirty="0"/>
              <a:t>HTTP/2</a:t>
            </a:r>
            <a:r>
              <a:rPr lang="zh-CN" altLang="en-US" dirty="0"/>
              <a:t>健康检查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904691-ED63-5C4E-905C-0627B48C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657" y="4097986"/>
            <a:ext cx="6655442" cy="27600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4BA555-6DF3-0B44-A71D-B61B12CFE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253" y="899244"/>
            <a:ext cx="7801337" cy="2999668"/>
          </a:xfrm>
          <a:prstGeom prst="rect">
            <a:avLst/>
          </a:prstGeom>
        </p:spPr>
      </p:pic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41B0E71A-5CBE-E946-86B1-D2977579D67A}"/>
              </a:ext>
            </a:extLst>
          </p:cNvPr>
          <p:cNvCxnSpPr>
            <a:cxnSpLocks/>
          </p:cNvCxnSpPr>
          <p:nvPr/>
        </p:nvCxnSpPr>
        <p:spPr>
          <a:xfrm flipV="1">
            <a:off x="4118657" y="3960298"/>
            <a:ext cx="8044405" cy="20232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F6C1302-F51B-D643-8AF4-C2FE9E8EC021}"/>
              </a:ext>
            </a:extLst>
          </p:cNvPr>
          <p:cNvSpPr/>
          <p:nvPr/>
        </p:nvSpPr>
        <p:spPr>
          <a:xfrm>
            <a:off x="219921" y="2529021"/>
            <a:ext cx="3738623" cy="2739782"/>
          </a:xfrm>
          <a:prstGeom prst="roundRect">
            <a:avLst>
              <a:gd name="adj" fmla="val 1130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>
                <a:solidFill>
                  <a:schemeClr val="tx1"/>
                </a:solidFill>
              </a:rPr>
              <a:t>应用层使用超时设置或者健康检查机制，从上层保障连接的健康状态 </a:t>
            </a:r>
            <a:r>
              <a:rPr lang="en-US" altLang="zh-CN" dirty="0">
                <a:solidFill>
                  <a:schemeClr val="tx1"/>
                </a:solidFill>
              </a:rPr>
              <a:t>- </a:t>
            </a:r>
            <a:r>
              <a:rPr lang="zh-CN" altLang="en-US" dirty="0">
                <a:solidFill>
                  <a:schemeClr val="tx1"/>
                </a:solidFill>
              </a:rPr>
              <a:t>作用于该应用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为了解决</a:t>
            </a:r>
            <a:r>
              <a:rPr lang="en" altLang="zh-CN" dirty="0">
                <a:solidFill>
                  <a:schemeClr val="tx1"/>
                </a:solidFill>
              </a:rPr>
              <a:t>HTTP/2</a:t>
            </a:r>
            <a:r>
              <a:rPr lang="zh-CN" altLang="en-US" dirty="0">
                <a:solidFill>
                  <a:schemeClr val="tx1"/>
                </a:solidFill>
              </a:rPr>
              <a:t>无法及时移除异常连接的问题，我分别给</a:t>
            </a:r>
            <a:r>
              <a:rPr lang="en-US" altLang="zh-CN" dirty="0">
                <a:solidFill>
                  <a:schemeClr val="tx1"/>
                </a:solidFill>
                <a:hlinkClick r:id="rId5"/>
              </a:rPr>
              <a:t>golang/net</a:t>
            </a:r>
            <a:r>
              <a:rPr lang="zh-CN" altLang="en-US" dirty="0">
                <a:solidFill>
                  <a:schemeClr val="tx1"/>
                </a:solidFill>
              </a:rPr>
              <a:t>以及</a:t>
            </a:r>
            <a:r>
              <a:rPr lang="en" altLang="zh-CN" dirty="0">
                <a:solidFill>
                  <a:schemeClr val="tx1"/>
                </a:solidFill>
                <a:hlinkClick r:id="rId6"/>
              </a:rPr>
              <a:t>k8s.io/apimachinery</a:t>
            </a:r>
            <a:r>
              <a:rPr lang="zh-CN" altLang="en-US" dirty="0">
                <a:solidFill>
                  <a:schemeClr val="tx1"/>
                </a:solidFill>
              </a:rPr>
              <a:t>提交了</a:t>
            </a:r>
            <a:r>
              <a:rPr lang="en" altLang="zh-CN" dirty="0">
                <a:solidFill>
                  <a:schemeClr val="tx1"/>
                </a:solidFill>
              </a:rPr>
              <a:t>PR</a:t>
            </a:r>
            <a:r>
              <a:rPr lang="zh-CN" altLang="en" dirty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目前等待</a:t>
            </a:r>
            <a:r>
              <a:rPr lang="en" altLang="zh-CN" dirty="0">
                <a:solidFill>
                  <a:schemeClr val="tx1"/>
                </a:solidFill>
              </a:rPr>
              <a:t>Merged</a:t>
            </a:r>
          </a:p>
          <a:p>
            <a:br>
              <a:rPr lang="en" altLang="zh-CN" dirty="0">
                <a:solidFill>
                  <a:schemeClr val="tx1"/>
                </a:solidFill>
              </a:rPr>
            </a:b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2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6">
            <a:extLst>
              <a:ext uri="{FF2B5EF4-FFF2-40B4-BE49-F238E27FC236}">
                <a16:creationId xmlns:a16="http://schemas.microsoft.com/office/drawing/2014/main" id="{2F60F4D1-0E4B-D249-9E33-FF67C6A86F46}"/>
              </a:ext>
            </a:extLst>
          </p:cNvPr>
          <p:cNvSpPr txBox="1">
            <a:spLocks/>
          </p:cNvSpPr>
          <p:nvPr/>
        </p:nvSpPr>
        <p:spPr>
          <a:xfrm>
            <a:off x="360000" y="360000"/>
            <a:ext cx="10515600" cy="6354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1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解决方案 </a:t>
            </a:r>
            <a:r>
              <a:rPr lang="en-US" altLang="zh-CN" dirty="0"/>
              <a:t>- </a:t>
            </a:r>
            <a:r>
              <a:rPr lang="zh-CN" altLang="en-US" dirty="0"/>
              <a:t>调整</a:t>
            </a:r>
            <a:r>
              <a:rPr lang="en" altLang="zh-CN" dirty="0"/>
              <a:t>TCP ARQ</a:t>
            </a:r>
            <a:r>
              <a:rPr lang="en-US" altLang="zh-CN" dirty="0"/>
              <a:t>&amp;</a:t>
            </a:r>
            <a:r>
              <a:rPr lang="en" altLang="zh-CN" dirty="0"/>
              <a:t>keepalive</a:t>
            </a:r>
            <a:r>
              <a:rPr lang="zh-CN" altLang="en" dirty="0"/>
              <a:t>配置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B129671-0323-9D42-922A-A3CE742AEBE9}"/>
              </a:ext>
            </a:extLst>
          </p:cNvPr>
          <p:cNvSpPr/>
          <p:nvPr/>
        </p:nvSpPr>
        <p:spPr>
          <a:xfrm>
            <a:off x="1015544" y="2885116"/>
            <a:ext cx="3644900" cy="17543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zh-CN" dirty="0"/>
              <a:t># /etc/sysctl.conf</a:t>
            </a:r>
            <a:endParaRPr lang="en" altLang="zh-CN" dirty="0"/>
          </a:p>
          <a:p>
            <a:r>
              <a:rPr lang="en" altLang="zh-CN" dirty="0"/>
              <a:t>net.ipv4.tcp_keepalive_time</a:t>
            </a:r>
            <a:r>
              <a:rPr lang="en" altLang="zh-CN" b="1" dirty="0"/>
              <a:t>=</a:t>
            </a:r>
            <a:r>
              <a:rPr lang="en" altLang="zh-CN" dirty="0"/>
              <a:t>30 net.ipv4.tcp_keepalive_intvl</a:t>
            </a:r>
            <a:r>
              <a:rPr lang="en" altLang="zh-CN" b="1" dirty="0"/>
              <a:t>=</a:t>
            </a:r>
            <a:r>
              <a:rPr lang="en" altLang="zh-CN" dirty="0"/>
              <a:t>30 net.ipv4.tcp_keepalive_probes</a:t>
            </a:r>
            <a:r>
              <a:rPr lang="en" altLang="zh-CN" b="1" dirty="0"/>
              <a:t>=</a:t>
            </a:r>
            <a:r>
              <a:rPr lang="en" altLang="zh-CN" dirty="0"/>
              <a:t>5 </a:t>
            </a:r>
          </a:p>
          <a:p>
            <a:r>
              <a:rPr lang="en" altLang="zh-CN" dirty="0"/>
              <a:t>net.ipv4.tcp_retries2</a:t>
            </a:r>
            <a:r>
              <a:rPr lang="en" altLang="zh-CN" b="1" dirty="0"/>
              <a:t>=</a:t>
            </a:r>
            <a:r>
              <a:rPr lang="en" altLang="zh-CN" dirty="0"/>
              <a:t>9</a:t>
            </a:r>
          </a:p>
          <a:p>
            <a:r>
              <a:rPr lang="en" altLang="zh-CN" dirty="0"/>
              <a:t>$ /</a:t>
            </a:r>
            <a:r>
              <a:rPr lang="en" altLang="zh-CN" dirty="0" err="1"/>
              <a:t>sbin</a:t>
            </a:r>
            <a:r>
              <a:rPr lang="en" altLang="zh-CN" dirty="0"/>
              <a:t>/</a:t>
            </a:r>
            <a:r>
              <a:rPr lang="en" altLang="zh-CN" dirty="0" err="1"/>
              <a:t>sysctl</a:t>
            </a:r>
            <a:r>
              <a:rPr lang="en" altLang="zh-CN" dirty="0"/>
              <a:t> -p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3B55AE-B83D-BB41-8379-84D829FE472F}"/>
              </a:ext>
            </a:extLst>
          </p:cNvPr>
          <p:cNvSpPr/>
          <p:nvPr/>
        </p:nvSpPr>
        <p:spPr>
          <a:xfrm>
            <a:off x="5482540" y="1799728"/>
            <a:ext cx="5239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Kubernetes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环境中，容器不会直接继承母机</a:t>
            </a:r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tcp keepalive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的配置</a:t>
            </a:r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可以直接继承母机</a:t>
            </a:r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tcp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超时重试的配置</a:t>
            </a:r>
            <a:r>
              <a:rPr lang="en-US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，因此必须通过一定方式进行适配。这里介绍其中一种方式，添加</a:t>
            </a:r>
            <a:r>
              <a:rPr lang="en" altLang="zh-CN" dirty="0">
                <a:solidFill>
                  <a:srgbClr val="000000"/>
                </a:solidFill>
                <a:latin typeface="Trebuchet MS" panose="020B0703020202090204" pitchFamily="34" charset="0"/>
              </a:rPr>
              <a:t>initContainers</a:t>
            </a:r>
            <a:r>
              <a:rPr lang="zh-CN" altLang="en-US" dirty="0">
                <a:solidFill>
                  <a:srgbClr val="000000"/>
                </a:solidFill>
                <a:latin typeface="Trebuchet MS" panose="020B0703020202090204" pitchFamily="34" charset="0"/>
              </a:rPr>
              <a:t>使配置生效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BABE65-9377-D144-BB5E-58D6D83B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96" y="3283499"/>
            <a:ext cx="4851400" cy="2768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0ABF5B-A1E3-1D41-9AB8-BB9D87E54AC5}"/>
              </a:ext>
            </a:extLst>
          </p:cNvPr>
          <p:cNvSpPr/>
          <p:nvPr/>
        </p:nvSpPr>
        <p:spPr>
          <a:xfrm>
            <a:off x="1015544" y="2116594"/>
            <a:ext cx="1253094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母机参数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F55508-1BE0-8640-B539-AE2B4A69E8A3}"/>
              </a:ext>
            </a:extLst>
          </p:cNvPr>
          <p:cNvSpPr/>
          <p:nvPr/>
        </p:nvSpPr>
        <p:spPr>
          <a:xfrm>
            <a:off x="5591696" y="1156633"/>
            <a:ext cx="2036020" cy="407988"/>
          </a:xfrm>
          <a:prstGeom prst="rect">
            <a:avLst/>
          </a:prstGeom>
          <a:solidFill>
            <a:srgbClr val="409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Kubernetes</a:t>
            </a:r>
            <a:r>
              <a: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参数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E77DF0C-20F7-7A4A-B292-EA1EAFF3BB93}"/>
              </a:ext>
            </a:extLst>
          </p:cNvPr>
          <p:cNvCxnSpPr>
            <a:cxnSpLocks/>
          </p:cNvCxnSpPr>
          <p:nvPr/>
        </p:nvCxnSpPr>
        <p:spPr>
          <a:xfrm>
            <a:off x="5107990" y="995423"/>
            <a:ext cx="0" cy="52664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61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14814</TotalTime>
  <Words>1524</Words>
  <Application>Microsoft Macintosh PowerPoint</Application>
  <PresentationFormat>宽屏</PresentationFormat>
  <Paragraphs>196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Microsoft YaHei</vt:lpstr>
      <vt:lpstr>Microsoft YaHei</vt:lpstr>
      <vt:lpstr>微软雅黑 Light</vt:lpstr>
      <vt:lpstr>Arial</vt:lpstr>
      <vt:lpstr>Menlo</vt:lpstr>
      <vt:lpstr>Trebuchet MS</vt:lpstr>
      <vt:lpstr>Wingdings</vt:lpstr>
      <vt:lpstr>Office 主题​​</vt:lpstr>
      <vt:lpstr>Kubernetes集群高可用&amp;备份还原概述 </vt:lpstr>
      <vt:lpstr>PowerPoint 演示文稿</vt:lpstr>
      <vt:lpstr>Kubernetes集群高可用实战</vt:lpstr>
      <vt:lpstr>高可用架构</vt:lpstr>
      <vt:lpstr>节点宕机下的网络影响 - service backend剔除 </vt:lpstr>
      <vt:lpstr>解决方案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母机宕机下的存储影响 - 系统存储</vt:lpstr>
      <vt:lpstr>母机宕机下的存储影响 - 应用存储</vt:lpstr>
      <vt:lpstr>母机宕机下的应用高可用</vt:lpstr>
      <vt:lpstr>节点宕机下的Pod驱逐 - 应用相关</vt:lpstr>
      <vt:lpstr>节点宕机下的Pod驱逐 - 存储相关</vt:lpstr>
      <vt:lpstr>高可用总结</vt:lpstr>
      <vt:lpstr>Kubernetes集群备份还原实战</vt:lpstr>
      <vt:lpstr>基于etcd的备份还原方案</vt:lpstr>
      <vt:lpstr>基于Velero的备份还原方案(aka Heptio Ark)</vt:lpstr>
      <vt:lpstr>Velero-restic工具 - velero-volume-controller</vt:lpstr>
      <vt:lpstr>基于应用层的备份还原方案</vt:lpstr>
      <vt:lpstr>方案总结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v_langyi(易朗)</dc:creator>
  <cp:lastModifiedBy>Microsoft Office User</cp:lastModifiedBy>
  <cp:revision>396</cp:revision>
  <dcterms:created xsi:type="dcterms:W3CDTF">2019-08-01T03:05:01Z</dcterms:created>
  <dcterms:modified xsi:type="dcterms:W3CDTF">2020-10-26T05:10:50Z</dcterms:modified>
</cp:coreProperties>
</file>